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60" r:id="rId3"/>
    <p:sldId id="267" r:id="rId4"/>
    <p:sldId id="262" r:id="rId5"/>
    <p:sldId id="270" r:id="rId6"/>
    <p:sldId id="276" r:id="rId7"/>
    <p:sldId id="278" r:id="rId8"/>
    <p:sldId id="279" r:id="rId9"/>
    <p:sldId id="280" r:id="rId10"/>
    <p:sldId id="281" r:id="rId11"/>
    <p:sldId id="286" r:id="rId12"/>
    <p:sldId id="289" r:id="rId13"/>
    <p:sldId id="291" r:id="rId14"/>
    <p:sldId id="293" r:id="rId15"/>
    <p:sldId id="290" r:id="rId16"/>
    <p:sldId id="287" r:id="rId17"/>
    <p:sldId id="288" r:id="rId18"/>
    <p:sldId id="312" r:id="rId19"/>
    <p:sldId id="314" r:id="rId20"/>
    <p:sldId id="315" r:id="rId21"/>
    <p:sldId id="316" r:id="rId22"/>
    <p:sldId id="297" r:id="rId23"/>
    <p:sldId id="299" r:id="rId24"/>
    <p:sldId id="300" r:id="rId25"/>
    <p:sldId id="301" r:id="rId26"/>
    <p:sldId id="317" r:id="rId27"/>
    <p:sldId id="319" r:id="rId28"/>
    <p:sldId id="310" r:id="rId29"/>
    <p:sldId id="309" r:id="rId30"/>
    <p:sldId id="306" r:id="rId31"/>
    <p:sldId id="259" r:id="rId32"/>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mn-ea"/>
        <a:cs typeface="+mn-cs"/>
      </a:defRPr>
    </a:lvl1pPr>
    <a:lvl2pPr marL="457200" algn="l" defTabSz="457200" rtl="0" fontAlgn="base">
      <a:spcBef>
        <a:spcPct val="0"/>
      </a:spcBef>
      <a:spcAft>
        <a:spcPct val="0"/>
      </a:spcAft>
      <a:defRPr kern="1200">
        <a:solidFill>
          <a:schemeClr val="tx1"/>
        </a:solidFill>
        <a:latin typeface="Arial" charset="0"/>
        <a:ea typeface="+mn-ea"/>
        <a:cs typeface="+mn-cs"/>
      </a:defRPr>
    </a:lvl2pPr>
    <a:lvl3pPr marL="914400" algn="l" defTabSz="457200" rtl="0" fontAlgn="base">
      <a:spcBef>
        <a:spcPct val="0"/>
      </a:spcBef>
      <a:spcAft>
        <a:spcPct val="0"/>
      </a:spcAft>
      <a:defRPr kern="1200">
        <a:solidFill>
          <a:schemeClr val="tx1"/>
        </a:solidFill>
        <a:latin typeface="Arial" charset="0"/>
        <a:ea typeface="+mn-ea"/>
        <a:cs typeface="+mn-cs"/>
      </a:defRPr>
    </a:lvl3pPr>
    <a:lvl4pPr marL="1371600" algn="l" defTabSz="457200" rtl="0" fontAlgn="base">
      <a:spcBef>
        <a:spcPct val="0"/>
      </a:spcBef>
      <a:spcAft>
        <a:spcPct val="0"/>
      </a:spcAft>
      <a:defRPr kern="1200">
        <a:solidFill>
          <a:schemeClr val="tx1"/>
        </a:solidFill>
        <a:latin typeface="Arial" charset="0"/>
        <a:ea typeface="+mn-ea"/>
        <a:cs typeface="+mn-cs"/>
      </a:defRPr>
    </a:lvl4pPr>
    <a:lvl5pPr marL="1828800" algn="l" defTabSz="457200"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100" d="100"/>
          <a:sy n="100" d="100"/>
        </p:scale>
        <p:origin x="-1104" y="-2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jpeg>
</file>

<file path=ppt/media/image11.jpeg>
</file>

<file path=ppt/media/image12.png>
</file>

<file path=ppt/media/image13.png>
</file>

<file path=ppt/media/image14.png>
</file>

<file path=ppt/media/image15.jpeg>
</file>

<file path=ppt/media/image16.jpeg>
</file>

<file path=ppt/media/image2.pn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AB8630B4-C064-41A9-B65E-43E04144FA20}" type="datetimeFigureOut">
              <a:rPr lang="en-US"/>
              <a:pPr>
                <a:defRPr/>
              </a:pPr>
              <a:t>10/16/2012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CC312CD5-96E8-4930-8635-7F539F087254}" type="slidenum">
              <a:rPr lang="en-US"/>
              <a:pPr>
                <a:defRPr/>
              </a:pPr>
              <a:t>‹#›</a:t>
            </a:fld>
            <a:endParaRPr lang="en-US"/>
          </a:p>
        </p:txBody>
      </p:sp>
    </p:spTree>
    <p:extLst>
      <p:ext uri="{BB962C8B-B14F-4D97-AF65-F5344CB8AC3E}">
        <p14:creationId xmlns:p14="http://schemas.microsoft.com/office/powerpoint/2010/main" val="3152290987"/>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n-ea"/>
        <a:cs typeface="+mn-cs"/>
      </a:defRPr>
    </a:lvl1pPr>
    <a:lvl2pPr marL="457200" algn="l" defTabSz="457200" rtl="0" eaLnBrk="0" fontAlgn="base" hangingPunct="0">
      <a:spcBef>
        <a:spcPct val="30000"/>
      </a:spcBef>
      <a:spcAft>
        <a:spcPct val="0"/>
      </a:spcAft>
      <a:defRPr sz="1200" kern="1200">
        <a:solidFill>
          <a:schemeClr val="tx1"/>
        </a:solidFill>
        <a:latin typeface="+mn-lt"/>
        <a:ea typeface="+mn-ea"/>
        <a:cs typeface="+mn-cs"/>
      </a:defRPr>
    </a:lvl2pPr>
    <a:lvl3pPr marL="914400" algn="l" defTabSz="457200" rtl="0" eaLnBrk="0" fontAlgn="base" hangingPunct="0">
      <a:spcBef>
        <a:spcPct val="30000"/>
      </a:spcBef>
      <a:spcAft>
        <a:spcPct val="0"/>
      </a:spcAft>
      <a:defRPr sz="1200" kern="1200">
        <a:solidFill>
          <a:schemeClr val="tx1"/>
        </a:solidFill>
        <a:latin typeface="+mn-lt"/>
        <a:ea typeface="+mn-ea"/>
        <a:cs typeface="+mn-cs"/>
      </a:defRPr>
    </a:lvl3pPr>
    <a:lvl4pPr marL="1371600" algn="l" defTabSz="457200" rtl="0" eaLnBrk="0" fontAlgn="base" hangingPunct="0">
      <a:spcBef>
        <a:spcPct val="30000"/>
      </a:spcBef>
      <a:spcAft>
        <a:spcPct val="0"/>
      </a:spcAft>
      <a:defRPr sz="1200" kern="1200">
        <a:solidFill>
          <a:schemeClr val="tx1"/>
        </a:solidFill>
        <a:latin typeface="+mn-lt"/>
        <a:ea typeface="+mn-ea"/>
        <a:cs typeface="+mn-cs"/>
      </a:defRPr>
    </a:lvl4pPr>
    <a:lvl5pPr marL="1828800" algn="l" defTabSz="457200" rtl="0" eaLnBrk="0" fontAlgn="base" hangingPunct="0">
      <a:spcBef>
        <a:spcPct val="30000"/>
      </a:spcBef>
      <a:spcAft>
        <a:spcPct val="0"/>
      </a:spcAft>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www.wdmgroup.com" TargetMode="External"/><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685800" y="2791568"/>
            <a:ext cx="7772400" cy="770650"/>
          </a:xfrm>
        </p:spPr>
        <p:txBody>
          <a:bodyPr>
            <a:normAutofit/>
          </a:bodyPr>
          <a:lstStyle/>
          <a:p>
            <a:r>
              <a:rPr lang="en-US" dirty="0" smtClean="0"/>
              <a:t>Click to add title</a:t>
            </a:r>
            <a:endParaRPr lang="en-US" dirty="0"/>
          </a:p>
        </p:txBody>
      </p:sp>
      <p:sp>
        <p:nvSpPr>
          <p:cNvPr id="8" name="Subtitle 2"/>
          <p:cNvSpPr>
            <a:spLocks noGrp="1"/>
          </p:cNvSpPr>
          <p:nvPr>
            <p:ph type="subTitle" idx="1"/>
          </p:nvPr>
        </p:nvSpPr>
        <p:spPr>
          <a:xfrm>
            <a:off x="1371600" y="3577301"/>
            <a:ext cx="6400800" cy="518886"/>
          </a:xfrm>
        </p:spPr>
        <p:txBody>
          <a:bodyPr>
            <a:normAutofit/>
          </a:bodyPr>
          <a:lstStyle>
            <a:lvl1pPr marL="0" indent="0" algn="ctr">
              <a:buNone/>
              <a:defRPr/>
            </a:lvl1pPr>
          </a:lstStyle>
          <a:p>
            <a:r>
              <a:rPr lang="en-US" dirty="0" smtClean="0"/>
              <a:t>Click to edit Master subtitle style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18846"/>
            <a:ext cx="8229600" cy="4807317"/>
          </a:xfrm>
        </p:spPr>
        <p:txBody>
          <a:bodyPr/>
          <a:lstStyle>
            <a:lvl1pPr>
              <a:defRPr sz="2200">
                <a:solidFill>
                  <a:schemeClr val="tx1">
                    <a:lumMod val="75000"/>
                    <a:lumOff val="25000"/>
                  </a:schemeClr>
                </a:solidFill>
              </a:defRPr>
            </a:lvl1pPr>
            <a:lvl2pPr>
              <a:defRPr sz="1800">
                <a:solidFill>
                  <a:schemeClr val="tx1">
                    <a:lumMod val="85000"/>
                    <a:lumOff val="15000"/>
                  </a:schemeClr>
                </a:solidFill>
              </a:defRPr>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Content Placeholder 2"/>
          <p:cNvSpPr>
            <a:spLocks noGrp="1"/>
          </p:cNvSpPr>
          <p:nvPr>
            <p:ph idx="10"/>
          </p:nvPr>
        </p:nvSpPr>
        <p:spPr>
          <a:xfrm>
            <a:off x="457200" y="166077"/>
            <a:ext cx="5203092" cy="537309"/>
          </a:xfrm>
        </p:spPr>
        <p:txBody>
          <a:bodyPr>
            <a:normAutofit/>
          </a:bodyPr>
          <a:lstStyle>
            <a:lvl1pPr marL="0" indent="0">
              <a:buNone/>
              <a:defRPr sz="2800">
                <a:solidFill>
                  <a:schemeClr val="bg1">
                    <a:lumMod val="50000"/>
                  </a:schemeClr>
                </a:solidFill>
              </a:defRPr>
            </a:lvl1pPr>
            <a:lvl2pPr>
              <a:defRPr sz="1800">
                <a:solidFill>
                  <a:schemeClr val="tx1">
                    <a:lumMod val="85000"/>
                    <a:lumOff val="15000"/>
                  </a:schemeClr>
                </a:solidFill>
              </a:defRPr>
            </a:lvl2pPr>
            <a:lvl3pPr>
              <a:defRPr sz="1600"/>
            </a:lvl3pPr>
            <a:lvl4pPr>
              <a:defRPr sz="1600"/>
            </a:lvl4pPr>
            <a:lvl5pPr>
              <a:defRPr sz="1600"/>
            </a:lvl5pPr>
          </a:lstStyle>
          <a:p>
            <a:pPr lvl="0"/>
            <a:r>
              <a:rPr lang="en-US" dirty="0" smtClean="0"/>
              <a:t>Click to edit Master text styles</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190375" y="157246"/>
            <a:ext cx="6469507" cy="536423"/>
          </a:xfrm>
        </p:spPr>
        <p:txBody>
          <a:bodyPr>
            <a:noAutofit/>
          </a:bodyPr>
          <a:lstStyle/>
          <a:p>
            <a:r>
              <a:rPr lang="en-US" dirty="0" smtClean="0"/>
              <a:t>Click to add title</a:t>
            </a:r>
            <a:endParaRPr lang="en-US" dirty="0"/>
          </a:p>
        </p:txBody>
      </p:sp>
      <p:sp>
        <p:nvSpPr>
          <p:cNvPr id="10" name="Content Placeholder 2"/>
          <p:cNvSpPr>
            <a:spLocks noGrp="1"/>
          </p:cNvSpPr>
          <p:nvPr>
            <p:ph idx="13"/>
          </p:nvPr>
        </p:nvSpPr>
        <p:spPr>
          <a:xfrm>
            <a:off x="457200" y="1318846"/>
            <a:ext cx="4038600" cy="4807317"/>
          </a:xfrm>
        </p:spPr>
        <p:txBody>
          <a:bodyPr/>
          <a:lstStyle>
            <a:lvl1pPr>
              <a:defRPr sz="2400">
                <a:solidFill>
                  <a:schemeClr val="tx1">
                    <a:lumMod val="75000"/>
                    <a:lumOff val="25000"/>
                  </a:schemeClr>
                </a:solidFill>
              </a:defRPr>
            </a:lvl1pPr>
            <a:lvl2pPr>
              <a:defRPr sz="1800">
                <a:solidFill>
                  <a:schemeClr val="tx1">
                    <a:lumMod val="85000"/>
                    <a:lumOff val="15000"/>
                  </a:schemeClr>
                </a:solidFill>
              </a:defRPr>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Content Placeholder 2"/>
          <p:cNvSpPr>
            <a:spLocks noGrp="1"/>
          </p:cNvSpPr>
          <p:nvPr>
            <p:ph idx="14"/>
          </p:nvPr>
        </p:nvSpPr>
        <p:spPr>
          <a:xfrm>
            <a:off x="4648200" y="1318846"/>
            <a:ext cx="4038600" cy="4807317"/>
          </a:xfrm>
        </p:spPr>
        <p:txBody>
          <a:bodyPr/>
          <a:lstStyle>
            <a:lvl1pPr>
              <a:defRPr sz="2400">
                <a:solidFill>
                  <a:schemeClr val="tx1">
                    <a:lumMod val="75000"/>
                    <a:lumOff val="25000"/>
                  </a:schemeClr>
                </a:solidFill>
              </a:defRPr>
            </a:lvl1pPr>
            <a:lvl2pPr>
              <a:defRPr sz="1800">
                <a:solidFill>
                  <a:schemeClr val="tx1">
                    <a:lumMod val="85000"/>
                    <a:lumOff val="15000"/>
                  </a:schemeClr>
                </a:solidFill>
              </a:defRPr>
            </a:lvl2pPr>
            <a:lvl3pPr>
              <a:defRPr sz="1600"/>
            </a:lvl3pPr>
            <a:lvl4pPr>
              <a:defRPr sz="1600"/>
            </a:lvl4pPr>
            <a:lvl5pPr>
              <a:defRPr sz="1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8C323507-FBC2-4CBF-99AA-B3D36C0441E0}" type="datetimeFigureOut">
              <a:rPr lang="en-US"/>
              <a:pPr>
                <a:defRPr/>
              </a:pPr>
              <a:t>10/16/2012</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D803B1A1-2E0E-4BA0-B006-AA20AD08D92F}"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pPr>
              <a:defRPr/>
            </a:pPr>
            <a:fld id="{69696CC2-A80A-433F-8F8F-9441F39E2216}" type="datetimeFigureOut">
              <a:rPr lang="en-US"/>
              <a:pPr>
                <a:defRPr/>
              </a:pPr>
              <a:t>10/16/2012</a:t>
            </a:fld>
            <a:endParaRPr lang="en-US"/>
          </a:p>
        </p:txBody>
      </p:sp>
      <p:sp>
        <p:nvSpPr>
          <p:cNvPr id="4" name="Footer Placeholder 3"/>
          <p:cNvSpPr>
            <a:spLocks noGrp="1"/>
          </p:cNvSpPr>
          <p:nvPr>
            <p:ph type="ftr" sz="quarter" idx="11"/>
          </p:nvPr>
        </p:nvSpPr>
        <p:spPr/>
        <p:txBody>
          <a:bodyPr/>
          <a:lstStyle>
            <a:lvl1pPr>
              <a:defRPr/>
            </a:lvl1pPr>
          </a:lstStyle>
          <a:p>
            <a:pPr>
              <a:defRPr/>
            </a:pPr>
            <a:endParaRPr lang="en-US"/>
          </a:p>
        </p:txBody>
      </p:sp>
      <p:sp>
        <p:nvSpPr>
          <p:cNvPr id="5" name="Slide Number Placeholder 4"/>
          <p:cNvSpPr>
            <a:spLocks noGrp="1"/>
          </p:cNvSpPr>
          <p:nvPr>
            <p:ph type="sldNum" sz="quarter" idx="12"/>
          </p:nvPr>
        </p:nvSpPr>
        <p:spPr/>
        <p:txBody>
          <a:bodyPr/>
          <a:lstStyle>
            <a:lvl1pPr>
              <a:defRPr/>
            </a:lvl1pPr>
          </a:lstStyle>
          <a:p>
            <a:pPr>
              <a:defRPr/>
            </a:pPr>
            <a:fld id="{C1D2C7B6-107B-43B9-8824-3AD169DCFD8C}" type="slidenum">
              <a:rPr lang="en-US"/>
              <a:pPr>
                <a:defRPr/>
              </a:pPr>
              <a:t>‹#›</a:t>
            </a:fld>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solidFill>
                  <a:schemeClr val="tx1">
                    <a:lumMod val="65000"/>
                    <a:lumOff val="35000"/>
                  </a:schemeClr>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9A1FEAF9-CFB2-4E03-B213-4D9915F2AACA}" type="datetimeFigureOut">
              <a:rPr lang="en-US"/>
              <a:pPr>
                <a:defRPr/>
              </a:pPr>
              <a:t>10/16/2012</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52B3005-E5D2-46E2-A289-1F6003544B4E}"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4450716"/>
            <a:ext cx="5486400" cy="423955"/>
          </a:xfrm>
        </p:spPr>
        <p:txBody>
          <a:bodyPr anchor="t"/>
          <a:lstStyle>
            <a:lvl1pPr algn="l">
              <a:defRPr sz="2000" b="0" i="0">
                <a:solidFill>
                  <a:schemeClr val="tx1">
                    <a:lumMod val="65000"/>
                    <a:lumOff val="35000"/>
                  </a:schemeClr>
                </a:solidFill>
                <a:latin typeface="Arial"/>
                <a:cs typeface="Arial"/>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371600" y="612775"/>
            <a:ext cx="6400800" cy="3657600"/>
          </a:xfrm>
        </p:spPr>
        <p:txBody>
          <a:bodyPr rtlCol="0">
            <a:normAutofit/>
          </a:bodyPr>
          <a:lstStyle>
            <a:lvl1pPr marL="0" indent="0">
              <a:buNone/>
              <a:defRPr sz="3200">
                <a:solidFill>
                  <a:schemeClr val="tx1">
                    <a:lumMod val="65000"/>
                    <a:lumOff val="3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371600" y="4886755"/>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Title 1"/>
          <p:cNvSpPr txBox="1">
            <a:spLocks/>
          </p:cNvSpPr>
          <p:nvPr userDrawn="1"/>
        </p:nvSpPr>
        <p:spPr>
          <a:xfrm>
            <a:off x="1336675" y="6146800"/>
            <a:ext cx="6470650" cy="619125"/>
          </a:xfrm>
          <a:prstGeom prst="rect">
            <a:avLst/>
          </a:prstGeom>
        </p:spPr>
        <p:txBody>
          <a:bodyPr anchor="ctr"/>
          <a:lstStyle>
            <a:lvl1pPr algn="ctr" defTabSz="457200" rtl="0" eaLnBrk="1" latinLnBrk="0" hangingPunct="1">
              <a:spcBef>
                <a:spcPct val="0"/>
              </a:spcBef>
              <a:buNone/>
              <a:defRPr sz="4400" kern="1200">
                <a:solidFill>
                  <a:schemeClr val="tx1"/>
                </a:solidFill>
                <a:latin typeface="+mj-lt"/>
                <a:ea typeface="+mj-ea"/>
                <a:cs typeface="+mj-cs"/>
              </a:defRPr>
            </a:lvl1pPr>
          </a:lstStyle>
          <a:p>
            <a:pPr fontAlgn="auto">
              <a:spcAft>
                <a:spcPts val="0"/>
              </a:spcAft>
              <a:defRPr/>
            </a:pPr>
            <a:r>
              <a:rPr lang="en-US" sz="1000" kern="12900" dirty="0" smtClean="0">
                <a:solidFill>
                  <a:schemeClr val="bg1">
                    <a:lumMod val="65000"/>
                  </a:schemeClr>
                </a:solidFill>
              </a:rPr>
              <a:t>View all of our products at our corporate site: WDM Group </a:t>
            </a:r>
            <a:r>
              <a:rPr lang="en-US" sz="1000" kern="12900" dirty="0" smtClean="0">
                <a:solidFill>
                  <a:schemeClr val="bg1">
                    <a:lumMod val="65000"/>
                  </a:schemeClr>
                </a:solidFill>
                <a:hlinkClick r:id="rId3"/>
              </a:rPr>
              <a:t>www.wdmgroup.com</a:t>
            </a:r>
            <a:endParaRPr lang="en-US" sz="1000" kern="12900" dirty="0" smtClean="0">
              <a:solidFill>
                <a:schemeClr val="bg1">
                  <a:lumMod val="65000"/>
                </a:schemeClr>
              </a:solidFill>
            </a:endParaRPr>
          </a:p>
          <a:p>
            <a:pPr fontAlgn="auto">
              <a:spcAft>
                <a:spcPts val="0"/>
              </a:spcAft>
              <a:defRPr/>
            </a:pPr>
            <a:r>
              <a:rPr lang="pt-BR" sz="1000" kern="12900" dirty="0" smtClean="0">
                <a:solidFill>
                  <a:schemeClr val="bg1">
                    <a:lumMod val="65000"/>
                  </a:schemeClr>
                </a:solidFill>
              </a:rPr>
              <a:t>Centrepoint Plaza  </a:t>
            </a:r>
            <a:r>
              <a:rPr lang="pt-BR" sz="1000" kern="12900" dirty="0" smtClean="0">
                <a:solidFill>
                  <a:schemeClr val="bg1">
                    <a:lumMod val="85000"/>
                  </a:schemeClr>
                </a:solidFill>
              </a:rPr>
              <a:t>|</a:t>
            </a:r>
            <a:r>
              <a:rPr lang="pt-BR" sz="1000" kern="12900" dirty="0" smtClean="0">
                <a:solidFill>
                  <a:schemeClr val="bg1">
                    <a:lumMod val="65000"/>
                  </a:schemeClr>
                </a:solidFill>
              </a:rPr>
              <a:t>  </a:t>
            </a:r>
            <a:r>
              <a:rPr lang="en-US" sz="1000" kern="12900" dirty="0" smtClean="0">
                <a:solidFill>
                  <a:schemeClr val="bg1">
                    <a:lumMod val="65000"/>
                  </a:schemeClr>
                </a:solidFill>
              </a:rPr>
              <a:t>5901 Priestly Drive  </a:t>
            </a:r>
            <a:r>
              <a:rPr lang="pt-BR" sz="1000" kern="12900" dirty="0" smtClean="0">
                <a:solidFill>
                  <a:schemeClr val="bg1">
                    <a:lumMod val="85000"/>
                  </a:schemeClr>
                </a:solidFill>
              </a:rPr>
              <a:t>|</a:t>
            </a:r>
            <a:r>
              <a:rPr lang="en-US" sz="1000" kern="12900" dirty="0" smtClean="0">
                <a:solidFill>
                  <a:schemeClr val="bg1">
                    <a:lumMod val="65000"/>
                  </a:schemeClr>
                </a:solidFill>
              </a:rPr>
              <a:t>  </a:t>
            </a:r>
            <a:r>
              <a:rPr lang="fr-FR" sz="1000" kern="12900" dirty="0" smtClean="0">
                <a:solidFill>
                  <a:schemeClr val="bg1">
                    <a:lumMod val="65000"/>
                  </a:schemeClr>
                </a:solidFill>
              </a:rPr>
              <a:t>Suite 300  </a:t>
            </a:r>
            <a:r>
              <a:rPr lang="pt-BR" sz="1000" kern="12900" dirty="0" smtClean="0">
                <a:solidFill>
                  <a:schemeClr val="bg1">
                    <a:lumMod val="85000"/>
                  </a:schemeClr>
                </a:solidFill>
              </a:rPr>
              <a:t>|</a:t>
            </a:r>
            <a:r>
              <a:rPr lang="fr-FR" sz="1000" kern="12900" dirty="0" smtClean="0">
                <a:solidFill>
                  <a:schemeClr val="bg1">
                    <a:lumMod val="65000"/>
                  </a:schemeClr>
                </a:solidFill>
              </a:rPr>
              <a:t>  </a:t>
            </a:r>
            <a:r>
              <a:rPr lang="en-US" sz="1000" kern="12900" dirty="0" smtClean="0">
                <a:solidFill>
                  <a:schemeClr val="bg1">
                    <a:lumMod val="65000"/>
                  </a:schemeClr>
                </a:solidFill>
              </a:rPr>
              <a:t>Carlsbad, CA 92008</a:t>
            </a:r>
            <a:endParaRPr lang="en-US" sz="1000" kern="12900" dirty="0">
              <a:solidFill>
                <a:schemeClr val="bg1">
                  <a:lumMod val="65000"/>
                </a:schemeClr>
              </a:solidFill>
            </a:endParaRPr>
          </a:p>
        </p:txBody>
      </p:sp>
      <p:sp>
        <p:nvSpPr>
          <p:cNvPr id="6" name="Title 1"/>
          <p:cNvSpPr>
            <a:spLocks noGrp="1"/>
          </p:cNvSpPr>
          <p:nvPr>
            <p:ph type="title"/>
          </p:nvPr>
        </p:nvSpPr>
        <p:spPr>
          <a:xfrm>
            <a:off x="1337247" y="2526398"/>
            <a:ext cx="6469507" cy="1742343"/>
          </a:xfrm>
          <a:noFill/>
          <a:ln>
            <a:noFill/>
          </a:ln>
        </p:spPr>
        <p:txBody>
          <a:bodyPr>
            <a:noAutofit/>
          </a:bodyPr>
          <a:lstStyle>
            <a:lvl1pPr>
              <a:defRPr baseline="0">
                <a:ln>
                  <a:noFill/>
                </a:ln>
                <a:noFill/>
              </a:defRPr>
            </a:lvl1pPr>
          </a:lstStyle>
          <a:p>
            <a:r>
              <a:rPr lang="en-US" dirty="0" smtClean="0"/>
              <a:t>Click to edit Master title style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defRPr>
            </a:lvl1pPr>
          </a:lstStyle>
          <a:p>
            <a:pPr>
              <a:defRPr/>
            </a:pPr>
            <a:fld id="{CCF4F61C-38CD-416D-92B7-C46DA89DBD58}" type="datetimeFigureOut">
              <a:rPr lang="en-US"/>
              <a:pPr>
                <a:defRPr/>
              </a:pPr>
              <a:t>10/16/2012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defRPr>
            </a:lvl1pPr>
          </a:lstStyle>
          <a:p>
            <a:pPr>
              <a:defRPr/>
            </a:pPr>
            <a:fld id="{168065F6-F09E-48BB-ACEF-22F3594D9F8C}"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56" r:id="rId4"/>
    <p:sldLayoutId id="2147483660" r:id="rId5"/>
    <p:sldLayoutId id="2147483655" r:id="rId6"/>
    <p:sldLayoutId id="2147483661" r:id="rId7"/>
    <p:sldLayoutId id="2147483662" r:id="rId8"/>
  </p:sldLayoutIdLst>
  <p:timing>
    <p:tnLst>
      <p:par>
        <p:cTn id="1" dur="indefinite" restart="never" nodeType="tmRoot"/>
      </p:par>
    </p:tnLst>
  </p:timing>
  <p:txStyles>
    <p:titleStyle>
      <a:lvl1pPr algn="ctr" defTabSz="457200" rtl="0" eaLnBrk="0" fontAlgn="base" hangingPunct="0">
        <a:spcBef>
          <a:spcPct val="0"/>
        </a:spcBef>
        <a:spcAft>
          <a:spcPct val="0"/>
        </a:spcAft>
        <a:defRPr sz="4400" kern="1200">
          <a:solidFill>
            <a:schemeClr val="tx1"/>
          </a:solidFill>
          <a:latin typeface="+mj-lt"/>
          <a:ea typeface="+mj-ea"/>
          <a:cs typeface="+mj-cs"/>
        </a:defRPr>
      </a:lvl1pPr>
      <a:lvl2pPr algn="ctr" defTabSz="457200" rtl="0" eaLnBrk="0" fontAlgn="base" hangingPunct="0">
        <a:spcBef>
          <a:spcPct val="0"/>
        </a:spcBef>
        <a:spcAft>
          <a:spcPct val="0"/>
        </a:spcAft>
        <a:defRPr sz="4400">
          <a:solidFill>
            <a:schemeClr val="tx1"/>
          </a:solidFill>
          <a:latin typeface="Arial" charset="0"/>
        </a:defRPr>
      </a:lvl2pPr>
      <a:lvl3pPr algn="ctr" defTabSz="457200" rtl="0" eaLnBrk="0" fontAlgn="base" hangingPunct="0">
        <a:spcBef>
          <a:spcPct val="0"/>
        </a:spcBef>
        <a:spcAft>
          <a:spcPct val="0"/>
        </a:spcAft>
        <a:defRPr sz="4400">
          <a:solidFill>
            <a:schemeClr val="tx1"/>
          </a:solidFill>
          <a:latin typeface="Arial" charset="0"/>
        </a:defRPr>
      </a:lvl3pPr>
      <a:lvl4pPr algn="ctr" defTabSz="457200" rtl="0" eaLnBrk="0" fontAlgn="base" hangingPunct="0">
        <a:spcBef>
          <a:spcPct val="0"/>
        </a:spcBef>
        <a:spcAft>
          <a:spcPct val="0"/>
        </a:spcAft>
        <a:defRPr sz="4400">
          <a:solidFill>
            <a:schemeClr val="tx1"/>
          </a:solidFill>
          <a:latin typeface="Arial" charset="0"/>
        </a:defRPr>
      </a:lvl4pPr>
      <a:lvl5pPr algn="ctr" defTabSz="457200" rtl="0" eaLnBrk="0" fontAlgn="base" hangingPunct="0">
        <a:spcBef>
          <a:spcPct val="0"/>
        </a:spcBef>
        <a:spcAft>
          <a:spcPct val="0"/>
        </a:spcAft>
        <a:defRPr sz="4400">
          <a:solidFill>
            <a:schemeClr val="tx1"/>
          </a:solidFill>
          <a:latin typeface="Arial" charset="0"/>
        </a:defRPr>
      </a:lvl5pPr>
      <a:lvl6pPr marL="457200" algn="ctr" defTabSz="457200" rtl="0" fontAlgn="base">
        <a:spcBef>
          <a:spcPct val="0"/>
        </a:spcBef>
        <a:spcAft>
          <a:spcPct val="0"/>
        </a:spcAft>
        <a:defRPr sz="4400">
          <a:solidFill>
            <a:schemeClr val="tx1"/>
          </a:solidFill>
          <a:latin typeface="Arial" charset="0"/>
        </a:defRPr>
      </a:lvl6pPr>
      <a:lvl7pPr marL="914400" algn="ctr" defTabSz="457200" rtl="0" fontAlgn="base">
        <a:spcBef>
          <a:spcPct val="0"/>
        </a:spcBef>
        <a:spcAft>
          <a:spcPct val="0"/>
        </a:spcAft>
        <a:defRPr sz="4400">
          <a:solidFill>
            <a:schemeClr val="tx1"/>
          </a:solidFill>
          <a:latin typeface="Arial" charset="0"/>
        </a:defRPr>
      </a:lvl7pPr>
      <a:lvl8pPr marL="1371600" algn="ctr" defTabSz="457200" rtl="0" fontAlgn="base">
        <a:spcBef>
          <a:spcPct val="0"/>
        </a:spcBef>
        <a:spcAft>
          <a:spcPct val="0"/>
        </a:spcAft>
        <a:defRPr sz="4400">
          <a:solidFill>
            <a:schemeClr val="tx1"/>
          </a:solidFill>
          <a:latin typeface="Arial" charset="0"/>
        </a:defRPr>
      </a:lvl8pPr>
      <a:lvl9pPr marL="1828800" algn="ctr" defTabSz="457200" rtl="0" fontAlgn="base">
        <a:spcBef>
          <a:spcPct val="0"/>
        </a:spcBef>
        <a:spcAft>
          <a:spcPct val="0"/>
        </a:spcAft>
        <a:defRPr sz="4400">
          <a:solidFill>
            <a:schemeClr val="tx1"/>
          </a:solidFill>
          <a:latin typeface="Arial"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wdmgroup.com"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1266" name="Title 1"/>
          <p:cNvSpPr>
            <a:spLocks noGrp="1"/>
          </p:cNvSpPr>
          <p:nvPr>
            <p:ph type="ctrTitle"/>
          </p:nvPr>
        </p:nvSpPr>
        <p:spPr>
          <a:xfrm>
            <a:off x="685800" y="2790825"/>
            <a:ext cx="7772400" cy="771525"/>
          </a:xfrm>
        </p:spPr>
        <p:txBody>
          <a:bodyPr>
            <a:normAutofit fontScale="90000"/>
          </a:bodyPr>
          <a:lstStyle/>
          <a:p>
            <a:pPr eaLnBrk="1" hangingPunct="1"/>
            <a:r>
              <a:rPr lang="en-US" sz="2800" b="1" dirty="0" smtClean="0">
                <a:latin typeface="Century Gothic" pitchFamily="34" charset="0"/>
              </a:rPr>
              <a:t>Welcome To WDM Group </a:t>
            </a:r>
            <a:br>
              <a:rPr lang="en-US" sz="2800" b="1" dirty="0" smtClean="0">
                <a:latin typeface="Century Gothic" pitchFamily="34" charset="0"/>
              </a:rPr>
            </a:br>
            <a:endParaRPr lang="en-US" sz="2800" b="1" dirty="0" smtClean="0">
              <a:latin typeface="Century Gothic" pitchFamily="34" charset="0"/>
            </a:endParaRPr>
          </a:p>
        </p:txBody>
      </p:sp>
      <p:sp>
        <p:nvSpPr>
          <p:cNvPr id="11267" name="Subtitle 2"/>
          <p:cNvSpPr>
            <a:spLocks noGrp="1"/>
          </p:cNvSpPr>
          <p:nvPr>
            <p:ph type="subTitle" idx="4294967295"/>
          </p:nvPr>
        </p:nvSpPr>
        <p:spPr>
          <a:xfrm>
            <a:off x="1371600" y="3562350"/>
            <a:ext cx="6400800" cy="519112"/>
          </a:xfrm>
        </p:spPr>
        <p:txBody>
          <a:bodyPr/>
          <a:lstStyle/>
          <a:p>
            <a:pPr algn="ctr" eaLnBrk="1" hangingPunct="1">
              <a:buFont typeface="Arial" charset="0"/>
              <a:buNone/>
            </a:pPr>
            <a:r>
              <a:rPr lang="en-US" sz="1800" i="1" dirty="0" smtClean="0">
                <a:latin typeface="Century Gothic" pitchFamily="34" charset="0"/>
              </a:rPr>
              <a:t>Training Induction for Research &amp; Project Directors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p:cNvSpPr>
          <p:nvPr>
            <p:ph type="title" idx="4294967295"/>
          </p:nvPr>
        </p:nvSpPr>
        <p:spPr>
          <a:xfrm>
            <a:off x="-200025" y="-133350"/>
            <a:ext cx="8229600" cy="1143000"/>
          </a:xfrm>
        </p:spPr>
        <p:txBody>
          <a:bodyPr/>
          <a:lstStyle/>
          <a:p>
            <a:r>
              <a:rPr lang="en-GB" sz="3200" smtClean="0">
                <a:solidFill>
                  <a:srgbClr val="EA2027"/>
                </a:solidFill>
              </a:rPr>
              <a:t>Profiles Business Model</a:t>
            </a:r>
            <a:endParaRPr lang="en-US" sz="3200" smtClean="0">
              <a:solidFill>
                <a:srgbClr val="EA2027"/>
              </a:solidFill>
            </a:endParaRPr>
          </a:p>
        </p:txBody>
      </p:sp>
      <p:pic>
        <p:nvPicPr>
          <p:cNvPr id="52228" name="Picture 2"/>
          <p:cNvPicPr>
            <a:picLocks noChangeAspect="1" noChangeArrowheads="1"/>
          </p:cNvPicPr>
          <p:nvPr/>
        </p:nvPicPr>
        <p:blipFill>
          <a:blip r:embed="rId2"/>
          <a:srcRect/>
          <a:stretch>
            <a:fillRect/>
          </a:stretch>
        </p:blipFill>
        <p:spPr bwMode="auto">
          <a:xfrm>
            <a:off x="419100" y="1009650"/>
            <a:ext cx="8305800" cy="58483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p:cNvSpPr>
          <p:nvPr>
            <p:ph type="title" idx="4294967295"/>
          </p:nvPr>
        </p:nvSpPr>
        <p:spPr>
          <a:xfrm>
            <a:off x="-590550" y="-123825"/>
            <a:ext cx="8229600" cy="1143000"/>
          </a:xfrm>
        </p:spPr>
        <p:txBody>
          <a:bodyPr/>
          <a:lstStyle/>
          <a:p>
            <a:r>
              <a:rPr lang="en-GB" sz="3200" smtClean="0">
                <a:solidFill>
                  <a:srgbClr val="EA2027"/>
                </a:solidFill>
              </a:rPr>
              <a:t>How Do We Do It?</a:t>
            </a:r>
            <a:endParaRPr lang="en-US" sz="3200" smtClean="0">
              <a:solidFill>
                <a:srgbClr val="EA2027"/>
              </a:solidFill>
            </a:endParaRPr>
          </a:p>
        </p:txBody>
      </p:sp>
      <p:pic>
        <p:nvPicPr>
          <p:cNvPr id="57348" name="Picture 2" descr="http://www.shareworld.co.uk/uploads/images/question-graphic.jpg"/>
          <p:cNvPicPr>
            <a:picLocks noChangeAspect="1" noChangeArrowheads="1"/>
          </p:cNvPicPr>
          <p:nvPr/>
        </p:nvPicPr>
        <p:blipFill>
          <a:blip r:embed="rId2"/>
          <a:srcRect/>
          <a:stretch>
            <a:fillRect/>
          </a:stretch>
        </p:blipFill>
        <p:spPr bwMode="auto">
          <a:xfrm>
            <a:off x="2259013" y="1123950"/>
            <a:ext cx="4625975" cy="46101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p:cNvSpPr>
          <p:nvPr>
            <p:ph type="title" idx="4294967295"/>
          </p:nvPr>
        </p:nvSpPr>
        <p:spPr>
          <a:xfrm>
            <a:off x="-342900" y="-173038"/>
            <a:ext cx="8229600" cy="1143001"/>
          </a:xfrm>
        </p:spPr>
        <p:txBody>
          <a:bodyPr/>
          <a:lstStyle/>
          <a:p>
            <a:r>
              <a:rPr lang="en-US" sz="3200" smtClean="0">
                <a:solidFill>
                  <a:srgbClr val="EA2027"/>
                </a:solidFill>
              </a:rPr>
              <a:t>The Secret to Success</a:t>
            </a:r>
          </a:p>
        </p:txBody>
      </p:sp>
      <p:sp>
        <p:nvSpPr>
          <p:cNvPr id="60420"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342900" indent="-342900" algn="ctr">
              <a:spcBef>
                <a:spcPct val="20000"/>
              </a:spcBef>
              <a:buFont typeface="Arial" charset="0"/>
              <a:buNone/>
            </a:pPr>
            <a:r>
              <a:rPr lang="en-US" sz="2400">
                <a:latin typeface="Century Gothic" pitchFamily="34" charset="0"/>
              </a:rPr>
              <a:t>Without strong Research and Marketing, the entire call centre process is diluted expedentially and will generally be the contributing factor in not converting at the standard 4:2:1 and achieving revenue generation expectations. The very basis of poor LHA’s will damage your ability to achieve activity and input targets and will lead to a significant reduction in your ability to hit and make strong commission – you get OUT what you put IN!!</a:t>
            </a:r>
          </a:p>
          <a:p>
            <a:pPr marL="342900" indent="-342900" algn="ctr">
              <a:spcBef>
                <a:spcPct val="20000"/>
              </a:spcBef>
              <a:buFont typeface="Arial" charset="0"/>
              <a:buNone/>
            </a:pPr>
            <a:endParaRPr lang="en-US" sz="2400">
              <a:latin typeface="Century Gothic" pitchFamily="34" charset="0"/>
            </a:endParaRPr>
          </a:p>
          <a:p>
            <a:pPr marL="342900" indent="-342900" algn="ctr">
              <a:spcBef>
                <a:spcPct val="20000"/>
              </a:spcBef>
              <a:buFont typeface="Arial" charset="0"/>
              <a:buNone/>
            </a:pPr>
            <a:r>
              <a:rPr lang="en-US" sz="2400">
                <a:latin typeface="Century Gothic" pitchFamily="34" charset="0"/>
              </a:rPr>
              <a:t>Glen White, Chairman &amp; Founder</a:t>
            </a:r>
          </a:p>
          <a:p>
            <a:pPr marL="342900" indent="-342900">
              <a:spcBef>
                <a:spcPct val="20000"/>
              </a:spcBef>
              <a:buFont typeface="Arial" charset="0"/>
              <a:buNone/>
            </a:pPr>
            <a:endParaRPr lang="en-GB" sz="2400">
              <a:latin typeface="Century Gothic" pitchFamily="34"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p:cNvSpPr>
          <p:nvPr>
            <p:ph type="title" idx="4294967295"/>
          </p:nvPr>
        </p:nvSpPr>
        <p:spPr>
          <a:xfrm>
            <a:off x="-581025" y="-123825"/>
            <a:ext cx="8229600" cy="1143000"/>
          </a:xfrm>
        </p:spPr>
        <p:txBody>
          <a:bodyPr/>
          <a:lstStyle/>
          <a:p>
            <a:r>
              <a:rPr lang="en-GB" sz="3200" smtClean="0">
                <a:solidFill>
                  <a:srgbClr val="EA2027"/>
                </a:solidFill>
              </a:rPr>
              <a:t>Leads, Hooks &amp; Angles</a:t>
            </a:r>
            <a:endParaRPr lang="en-US" sz="3200" smtClean="0">
              <a:solidFill>
                <a:srgbClr val="EA2027"/>
              </a:solidFill>
            </a:endParaRPr>
          </a:p>
        </p:txBody>
      </p:sp>
      <p:sp>
        <p:nvSpPr>
          <p:cNvPr id="36867"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342900" indent="-342900">
              <a:spcBef>
                <a:spcPct val="20000"/>
              </a:spcBef>
              <a:buFont typeface="Arial" charset="0"/>
              <a:buNone/>
            </a:pPr>
            <a:r>
              <a:rPr lang="en-US" sz="2400" dirty="0">
                <a:latin typeface="Century Gothic" pitchFamily="34" charset="0"/>
              </a:rPr>
              <a:t>Leads </a:t>
            </a:r>
          </a:p>
          <a:p>
            <a:pPr marL="342900" indent="-342900">
              <a:spcBef>
                <a:spcPct val="20000"/>
              </a:spcBef>
              <a:buFont typeface="Arial" charset="0"/>
              <a:buChar char="•"/>
            </a:pPr>
            <a:r>
              <a:rPr lang="en-US" sz="2000" dirty="0">
                <a:latin typeface="Century Gothic" pitchFamily="34" charset="0"/>
              </a:rPr>
              <a:t>A sales lead is a Company, Business or Individual potentially interested in or suitable for a profile.</a:t>
            </a:r>
          </a:p>
          <a:p>
            <a:pPr marL="342900" indent="-342900">
              <a:spcBef>
                <a:spcPct val="20000"/>
              </a:spcBef>
              <a:buFont typeface="Arial" charset="0"/>
              <a:buNone/>
            </a:pPr>
            <a:endParaRPr lang="en-US" sz="2400" dirty="0">
              <a:latin typeface="Century Gothic" pitchFamily="34" charset="0"/>
            </a:endParaRPr>
          </a:p>
          <a:p>
            <a:pPr marL="342900" indent="-342900">
              <a:spcBef>
                <a:spcPct val="20000"/>
              </a:spcBef>
              <a:buFont typeface="Arial" charset="0"/>
              <a:buNone/>
            </a:pPr>
            <a:r>
              <a:rPr lang="en-US" sz="2400" dirty="0">
                <a:latin typeface="Century Gothic" pitchFamily="34" charset="0"/>
              </a:rPr>
              <a:t>Hooks </a:t>
            </a:r>
          </a:p>
          <a:p>
            <a:pPr marL="342900" indent="-342900">
              <a:spcBef>
                <a:spcPct val="20000"/>
              </a:spcBef>
              <a:buFont typeface="Arial" charset="0"/>
              <a:buChar char="•"/>
            </a:pPr>
            <a:r>
              <a:rPr lang="en-US" sz="2000" dirty="0">
                <a:latin typeface="Century Gothic" pitchFamily="34" charset="0"/>
              </a:rPr>
              <a:t>A conversational common ground between you and your sales lead that allows you to introduce your project. Examples of this are Associations, Federations, Trade Shows and Exhibitions.</a:t>
            </a:r>
          </a:p>
          <a:p>
            <a:pPr marL="342900" indent="-342900">
              <a:spcBef>
                <a:spcPct val="20000"/>
              </a:spcBef>
              <a:buFont typeface="Arial" charset="0"/>
              <a:buNone/>
            </a:pPr>
            <a:endParaRPr lang="en-US" sz="2400" dirty="0">
              <a:latin typeface="Century Gothic" pitchFamily="34" charset="0"/>
            </a:endParaRPr>
          </a:p>
          <a:p>
            <a:pPr marL="342900" indent="-342900">
              <a:spcBef>
                <a:spcPct val="20000"/>
              </a:spcBef>
              <a:buFont typeface="Arial" charset="0"/>
              <a:buNone/>
            </a:pPr>
            <a:r>
              <a:rPr lang="en-US" sz="2400" dirty="0">
                <a:latin typeface="Century Gothic" pitchFamily="34" charset="0"/>
              </a:rPr>
              <a:t>Angles </a:t>
            </a:r>
          </a:p>
          <a:p>
            <a:pPr marL="342900" indent="-342900">
              <a:spcBef>
                <a:spcPct val="20000"/>
              </a:spcBef>
              <a:buFont typeface="Arial" charset="0"/>
              <a:buChar char="•"/>
            </a:pPr>
            <a:r>
              <a:rPr lang="en-US" sz="2000" dirty="0">
                <a:latin typeface="Century Gothic" pitchFamily="34" charset="0"/>
              </a:rPr>
              <a:t>Points of interest or ‘Hot Topics’ that make your sales lead  ‘bite’ and show significant interest in your proposal.</a:t>
            </a:r>
            <a:endParaRPr lang="en-GB" sz="2000" dirty="0">
              <a:latin typeface="Century Gothic"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867">
                                            <p:bg/>
                                          </p:spTgt>
                                        </p:tgtEl>
                                        <p:attrNameLst>
                                          <p:attrName>style.visibility</p:attrName>
                                        </p:attrNameLst>
                                      </p:cBhvr>
                                      <p:to>
                                        <p:strVal val="visible"/>
                                      </p:to>
                                    </p:set>
                                    <p:anim calcmode="lin" valueType="num">
                                      <p:cBhvr additive="base">
                                        <p:cTn id="7" dur="500" fill="hold"/>
                                        <p:tgtEl>
                                          <p:spTgt spid="36867">
                                            <p:bg/>
                                          </p:spTgt>
                                        </p:tgtEl>
                                        <p:attrNameLst>
                                          <p:attrName>ppt_x</p:attrName>
                                        </p:attrNameLst>
                                      </p:cBhvr>
                                      <p:tavLst>
                                        <p:tav tm="0">
                                          <p:val>
                                            <p:strVal val="#ppt_x"/>
                                          </p:val>
                                        </p:tav>
                                        <p:tav tm="100000">
                                          <p:val>
                                            <p:strVal val="#ppt_x"/>
                                          </p:val>
                                        </p:tav>
                                      </p:tavLst>
                                    </p:anim>
                                    <p:anim calcmode="lin" valueType="num">
                                      <p:cBhvr additive="base">
                                        <p:cTn id="8" dur="500" fill="hold"/>
                                        <p:tgtEl>
                                          <p:spTgt spid="36867">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6867">
                                            <p:txEl>
                                              <p:pRg st="0" end="0"/>
                                            </p:txEl>
                                          </p:spTgt>
                                        </p:tgtEl>
                                        <p:attrNameLst>
                                          <p:attrName>style.visibility</p:attrName>
                                        </p:attrNameLst>
                                      </p:cBhvr>
                                      <p:to>
                                        <p:strVal val="visible"/>
                                      </p:to>
                                    </p:set>
                                    <p:anim calcmode="lin" valueType="num">
                                      <p:cBhvr additive="base">
                                        <p:cTn id="13" dur="500" fill="hold"/>
                                        <p:tgtEl>
                                          <p:spTgt spid="3686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6867">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6867">
                                            <p:txEl>
                                              <p:pRg st="1" end="1"/>
                                            </p:txEl>
                                          </p:spTgt>
                                        </p:tgtEl>
                                        <p:attrNameLst>
                                          <p:attrName>style.visibility</p:attrName>
                                        </p:attrNameLst>
                                      </p:cBhvr>
                                      <p:to>
                                        <p:strVal val="visible"/>
                                      </p:to>
                                    </p:set>
                                    <p:anim calcmode="lin" valueType="num">
                                      <p:cBhvr additive="base">
                                        <p:cTn id="17" dur="500" fill="hold"/>
                                        <p:tgtEl>
                                          <p:spTgt spid="36867">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686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6867">
                                            <p:txEl>
                                              <p:pRg st="3" end="3"/>
                                            </p:txEl>
                                          </p:spTgt>
                                        </p:tgtEl>
                                        <p:attrNameLst>
                                          <p:attrName>style.visibility</p:attrName>
                                        </p:attrNameLst>
                                      </p:cBhvr>
                                      <p:to>
                                        <p:strVal val="visible"/>
                                      </p:to>
                                    </p:set>
                                    <p:anim calcmode="lin" valueType="num">
                                      <p:cBhvr additive="base">
                                        <p:cTn id="23" dur="500" fill="hold"/>
                                        <p:tgtEl>
                                          <p:spTgt spid="36867">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6867">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6867">
                                            <p:txEl>
                                              <p:pRg st="4" end="4"/>
                                            </p:txEl>
                                          </p:spTgt>
                                        </p:tgtEl>
                                        <p:attrNameLst>
                                          <p:attrName>style.visibility</p:attrName>
                                        </p:attrNameLst>
                                      </p:cBhvr>
                                      <p:to>
                                        <p:strVal val="visible"/>
                                      </p:to>
                                    </p:set>
                                    <p:anim calcmode="lin" valueType="num">
                                      <p:cBhvr additive="base">
                                        <p:cTn id="27" dur="500" fill="hold"/>
                                        <p:tgtEl>
                                          <p:spTgt spid="36867">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686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6867">
                                            <p:txEl>
                                              <p:pRg st="6" end="6"/>
                                            </p:txEl>
                                          </p:spTgt>
                                        </p:tgtEl>
                                        <p:attrNameLst>
                                          <p:attrName>style.visibility</p:attrName>
                                        </p:attrNameLst>
                                      </p:cBhvr>
                                      <p:to>
                                        <p:strVal val="visible"/>
                                      </p:to>
                                    </p:set>
                                    <p:anim calcmode="lin" valueType="num">
                                      <p:cBhvr additive="base">
                                        <p:cTn id="33" dur="500" fill="hold"/>
                                        <p:tgtEl>
                                          <p:spTgt spid="36867">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6867">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6867">
                                            <p:txEl>
                                              <p:pRg st="7" end="7"/>
                                            </p:txEl>
                                          </p:spTgt>
                                        </p:tgtEl>
                                        <p:attrNameLst>
                                          <p:attrName>style.visibility</p:attrName>
                                        </p:attrNameLst>
                                      </p:cBhvr>
                                      <p:to>
                                        <p:strVal val="visible"/>
                                      </p:to>
                                    </p:set>
                                    <p:anim calcmode="lin" valueType="num">
                                      <p:cBhvr additive="base">
                                        <p:cTn id="37" dur="500" fill="hold"/>
                                        <p:tgtEl>
                                          <p:spTgt spid="36867">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6867">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67" grpId="0" build="p"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p:cNvSpPr>
          <p:nvPr>
            <p:ph type="title" idx="4294967295"/>
          </p:nvPr>
        </p:nvSpPr>
        <p:spPr>
          <a:xfrm>
            <a:off x="-342900" y="-133350"/>
            <a:ext cx="8229600" cy="1143000"/>
          </a:xfrm>
        </p:spPr>
        <p:txBody>
          <a:bodyPr/>
          <a:lstStyle/>
          <a:p>
            <a:r>
              <a:rPr lang="en-US" sz="3200" dirty="0" smtClean="0">
                <a:solidFill>
                  <a:srgbClr val="EA2027"/>
                </a:solidFill>
              </a:rPr>
              <a:t>Research &amp; Marketing (LHA’s)</a:t>
            </a:r>
          </a:p>
        </p:txBody>
      </p:sp>
      <p:sp>
        <p:nvSpPr>
          <p:cNvPr id="3"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342900" indent="-342900" eaLnBrk="0" hangingPunct="0">
              <a:spcBef>
                <a:spcPct val="20000"/>
              </a:spcBef>
              <a:buFont typeface="Arial" charset="0"/>
              <a:buNone/>
            </a:pPr>
            <a:r>
              <a:rPr lang="en-GB" sz="2400" dirty="0">
                <a:latin typeface="Century Gothic" pitchFamily="34" charset="0"/>
              </a:rPr>
              <a:t>Leads </a:t>
            </a:r>
          </a:p>
          <a:p>
            <a:pPr marL="342900" indent="-342900" eaLnBrk="0" hangingPunct="0">
              <a:spcBef>
                <a:spcPct val="20000"/>
              </a:spcBef>
              <a:buFont typeface="Arial" charset="0"/>
              <a:buChar char="•"/>
            </a:pPr>
            <a:r>
              <a:rPr lang="en-GB" sz="1600" dirty="0">
                <a:latin typeface="Century Gothic" pitchFamily="34" charset="0"/>
              </a:rPr>
              <a:t>Capture and manage your Leads on the company standard Lead </a:t>
            </a:r>
            <a:r>
              <a:rPr lang="en-GB" sz="1600" dirty="0" err="1">
                <a:latin typeface="Century Gothic" pitchFamily="34" charset="0"/>
              </a:rPr>
              <a:t>Spreadsheet</a:t>
            </a:r>
            <a:r>
              <a:rPr lang="en-GB" sz="1600" dirty="0">
                <a:latin typeface="Century Gothic" pitchFamily="34" charset="0"/>
              </a:rPr>
              <a:t>. Use this to create a detailed account of every lead and their contact details. Each week you will be asked to email this back to us in order that we can capture the information for our Group database so make sure you fill in as much information as possible.</a:t>
            </a:r>
          </a:p>
          <a:p>
            <a:pPr marL="342900" indent="-342900" eaLnBrk="0" hangingPunct="0">
              <a:spcBef>
                <a:spcPct val="20000"/>
              </a:spcBef>
              <a:buFont typeface="Arial" charset="0"/>
              <a:buNone/>
            </a:pPr>
            <a:r>
              <a:rPr lang="en-GB" sz="2400" dirty="0">
                <a:latin typeface="Century Gothic" pitchFamily="34" charset="0"/>
              </a:rPr>
              <a:t>Hooks </a:t>
            </a:r>
          </a:p>
          <a:p>
            <a:pPr marL="342900" indent="-342900" eaLnBrk="0" hangingPunct="0">
              <a:spcBef>
                <a:spcPct val="20000"/>
              </a:spcBef>
              <a:buFont typeface="Arial" charset="0"/>
              <a:buChar char="•"/>
            </a:pPr>
            <a:r>
              <a:rPr lang="en-GB" sz="1600" dirty="0">
                <a:latin typeface="Century Gothic" pitchFamily="34" charset="0"/>
              </a:rPr>
              <a:t>Confidence in your ‘Hook’ is essential for a strong Suspect introduction. Make sure you have the authority of the Association/Expo before you start calling your Leads.  A personally written ‘Foreword’ or official Event press release is the key to gaining traction with your industry leaders.</a:t>
            </a:r>
          </a:p>
          <a:p>
            <a:pPr marL="342900" indent="-342900" eaLnBrk="0" hangingPunct="0">
              <a:spcBef>
                <a:spcPct val="20000"/>
              </a:spcBef>
              <a:buFont typeface="Arial" charset="0"/>
              <a:buNone/>
            </a:pPr>
            <a:r>
              <a:rPr lang="en-GB" sz="2400" dirty="0">
                <a:latin typeface="Century Gothic" pitchFamily="34" charset="0"/>
              </a:rPr>
              <a:t>Angles  </a:t>
            </a:r>
          </a:p>
          <a:p>
            <a:pPr marL="342900" indent="-342900" eaLnBrk="0" hangingPunct="0">
              <a:spcBef>
                <a:spcPct val="20000"/>
              </a:spcBef>
              <a:buFont typeface="Arial" charset="0"/>
              <a:buChar char="•"/>
            </a:pPr>
            <a:r>
              <a:rPr lang="en-GB" sz="1600" dirty="0">
                <a:latin typeface="Century Gothic" pitchFamily="34" charset="0"/>
              </a:rPr>
              <a:t>Hot topics, points of interest, latest news or industry investments and developments that allow you to talk confidently and intelligently on your industry. Angles give you the credibility you need to engage the industry leaders in conversation and begin building the relationship required to complete the process.</a:t>
            </a:r>
          </a:p>
          <a:p>
            <a:pPr marL="342900" indent="-342900" eaLnBrk="0" hangingPunct="0">
              <a:spcBef>
                <a:spcPct val="20000"/>
              </a:spcBef>
              <a:buFont typeface="Arial" charset="0"/>
              <a:buChar char="•"/>
            </a:pPr>
            <a:endParaRPr lang="en-GB" sz="1600" dirty="0">
              <a:latin typeface="Century Gothic"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p:cNvSpPr>
          <p:nvPr>
            <p:ph type="title" idx="4294967295"/>
          </p:nvPr>
        </p:nvSpPr>
        <p:spPr>
          <a:xfrm>
            <a:off x="-342900" y="-133350"/>
            <a:ext cx="8229600" cy="1143000"/>
          </a:xfrm>
        </p:spPr>
        <p:txBody>
          <a:bodyPr/>
          <a:lstStyle/>
          <a:p>
            <a:r>
              <a:rPr lang="en-GB" sz="3200" dirty="0" smtClean="0">
                <a:solidFill>
                  <a:srgbClr val="EA2027"/>
                </a:solidFill>
              </a:rPr>
              <a:t>The Secret to Success</a:t>
            </a:r>
            <a:endParaRPr lang="en-US" sz="3200" dirty="0" smtClean="0">
              <a:solidFill>
                <a:srgbClr val="EA2027"/>
              </a:solidFill>
            </a:endParaRPr>
          </a:p>
        </p:txBody>
      </p:sp>
      <p:sp>
        <p:nvSpPr>
          <p:cNvPr id="61444"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342900" indent="-342900">
              <a:spcBef>
                <a:spcPct val="20000"/>
              </a:spcBef>
              <a:buFont typeface="Arial" charset="0"/>
              <a:buNone/>
            </a:pPr>
            <a:endParaRPr lang="en-GB" sz="2400" dirty="0"/>
          </a:p>
          <a:p>
            <a:pPr marL="342900" indent="-342900">
              <a:spcBef>
                <a:spcPct val="20000"/>
              </a:spcBef>
              <a:buFont typeface="Arial" charset="0"/>
              <a:buNone/>
            </a:pPr>
            <a:endParaRPr lang="en-GB" sz="2400" dirty="0"/>
          </a:p>
          <a:p>
            <a:pPr marL="342900" indent="-342900">
              <a:spcBef>
                <a:spcPct val="20000"/>
              </a:spcBef>
              <a:buFont typeface="Arial" charset="0"/>
              <a:buNone/>
            </a:pPr>
            <a:endParaRPr lang="en-GB" sz="2400" dirty="0"/>
          </a:p>
          <a:p>
            <a:pPr marL="342900" indent="-342900">
              <a:spcBef>
                <a:spcPct val="20000"/>
              </a:spcBef>
              <a:buFont typeface="Arial" charset="0"/>
              <a:buNone/>
            </a:pPr>
            <a:endParaRPr lang="en-GB" sz="2400" dirty="0"/>
          </a:p>
          <a:p>
            <a:pPr marL="342900" indent="-342900" algn="ctr">
              <a:spcBef>
                <a:spcPct val="20000"/>
              </a:spcBef>
              <a:buFont typeface="Arial" charset="0"/>
              <a:buNone/>
            </a:pPr>
            <a:r>
              <a:rPr lang="en-GB" sz="3200" b="1" dirty="0"/>
              <a:t>	</a:t>
            </a:r>
            <a:r>
              <a:rPr lang="en-GB" sz="4000" b="1" dirty="0"/>
              <a:t>LHA’s + Activity = Results</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p:cNvSpPr>
          <p:nvPr>
            <p:ph type="title" idx="4294967295"/>
          </p:nvPr>
        </p:nvSpPr>
        <p:spPr>
          <a:xfrm>
            <a:off x="-352425" y="-190500"/>
            <a:ext cx="8229600" cy="1143000"/>
          </a:xfrm>
        </p:spPr>
        <p:txBody>
          <a:bodyPr/>
          <a:lstStyle/>
          <a:p>
            <a:r>
              <a:rPr lang="en-GB" sz="3200" dirty="0" smtClean="0">
                <a:solidFill>
                  <a:srgbClr val="EA2027"/>
                </a:solidFill>
              </a:rPr>
              <a:t>Activity &amp; Input Targets</a:t>
            </a:r>
            <a:endParaRPr lang="en-US" sz="3200" dirty="0" smtClean="0">
              <a:solidFill>
                <a:srgbClr val="EA2027"/>
              </a:solidFill>
            </a:endParaRPr>
          </a:p>
        </p:txBody>
      </p:sp>
      <p:sp>
        <p:nvSpPr>
          <p:cNvPr id="58372" name="Content Placeholder 2"/>
          <p:cNvSpPr>
            <a:spLocks/>
          </p:cNvSpPr>
          <p:nvPr/>
        </p:nvSpPr>
        <p:spPr bwMode="auto">
          <a:xfrm>
            <a:off x="457200" y="1341438"/>
            <a:ext cx="2667000" cy="4983162"/>
          </a:xfrm>
          <a:prstGeom prst="rect">
            <a:avLst/>
          </a:prstGeom>
          <a:noFill/>
          <a:ln w="9525">
            <a:noFill/>
            <a:miter lim="800000"/>
            <a:headEnd/>
            <a:tailEnd/>
          </a:ln>
        </p:spPr>
        <p:txBody>
          <a:bodyPr/>
          <a:lstStyle/>
          <a:p>
            <a:pPr marL="342900" indent="-342900">
              <a:spcBef>
                <a:spcPct val="20000"/>
              </a:spcBef>
              <a:buFont typeface="Arial" charset="0"/>
              <a:buNone/>
            </a:pPr>
            <a:r>
              <a:rPr lang="en-GB" u="sng">
                <a:latin typeface="Century Gothic" pitchFamily="34" charset="0"/>
              </a:rPr>
              <a:t>Daily Activity:</a:t>
            </a:r>
          </a:p>
          <a:p>
            <a:pPr marL="742950" lvl="1" indent="-285750">
              <a:spcBef>
                <a:spcPct val="20000"/>
              </a:spcBef>
              <a:buFont typeface="Arial" charset="0"/>
              <a:buNone/>
            </a:pPr>
            <a:endParaRPr lang="en-GB" sz="1200">
              <a:latin typeface="Century Gothic" pitchFamily="34" charset="0"/>
            </a:endParaRPr>
          </a:p>
          <a:p>
            <a:pPr marL="742950" lvl="1" indent="-285750">
              <a:spcBef>
                <a:spcPct val="20000"/>
              </a:spcBef>
              <a:buFont typeface="Arial" charset="0"/>
              <a:buChar char="–"/>
            </a:pPr>
            <a:r>
              <a:rPr lang="en-GB" sz="1600">
                <a:latin typeface="Century Gothic" pitchFamily="34" charset="0"/>
              </a:rPr>
              <a:t>4 Sessions</a:t>
            </a:r>
          </a:p>
          <a:p>
            <a:pPr marL="742950" lvl="1" indent="-285750">
              <a:spcBef>
                <a:spcPct val="20000"/>
              </a:spcBef>
              <a:buFont typeface="Arial" charset="0"/>
              <a:buChar char="–"/>
            </a:pPr>
            <a:r>
              <a:rPr lang="en-GB" sz="1600">
                <a:latin typeface="Century Gothic" pitchFamily="34" charset="0"/>
              </a:rPr>
              <a:t>3 Hours</a:t>
            </a:r>
          </a:p>
          <a:p>
            <a:pPr marL="742950" lvl="1" indent="-285750">
              <a:spcBef>
                <a:spcPct val="20000"/>
              </a:spcBef>
              <a:buFont typeface="Arial" charset="0"/>
              <a:buChar char="–"/>
            </a:pPr>
            <a:r>
              <a:rPr lang="en-GB" sz="1600">
                <a:latin typeface="Century Gothic" pitchFamily="34" charset="0"/>
              </a:rPr>
              <a:t>100 Calls</a:t>
            </a:r>
          </a:p>
          <a:p>
            <a:pPr marL="342900" indent="-342900">
              <a:spcBef>
                <a:spcPct val="20000"/>
              </a:spcBef>
              <a:buFont typeface="Arial" charset="0"/>
              <a:buNone/>
            </a:pPr>
            <a:endParaRPr lang="en-GB" sz="2400">
              <a:latin typeface="Century Gothic" pitchFamily="34" charset="0"/>
            </a:endParaRPr>
          </a:p>
          <a:p>
            <a:pPr marL="342900" indent="-342900">
              <a:spcBef>
                <a:spcPct val="20000"/>
              </a:spcBef>
              <a:buFont typeface="Arial" charset="0"/>
              <a:buNone/>
            </a:pPr>
            <a:r>
              <a:rPr lang="en-GB" u="sng">
                <a:latin typeface="Century Gothic" pitchFamily="34" charset="0"/>
              </a:rPr>
              <a:t>Weekly Input:</a:t>
            </a:r>
          </a:p>
          <a:p>
            <a:pPr marL="342900" indent="-342900">
              <a:spcBef>
                <a:spcPct val="20000"/>
              </a:spcBef>
              <a:buFont typeface="Arial" charset="0"/>
              <a:buNone/>
            </a:pPr>
            <a:endParaRPr lang="en-GB" sz="2400" u="sng">
              <a:latin typeface="Century Gothic" pitchFamily="34" charset="0"/>
            </a:endParaRPr>
          </a:p>
          <a:p>
            <a:pPr marL="742950" lvl="1" indent="-285750">
              <a:spcBef>
                <a:spcPct val="20000"/>
              </a:spcBef>
              <a:buFont typeface="Arial" charset="0"/>
              <a:buChar char="–"/>
            </a:pPr>
            <a:r>
              <a:rPr lang="en-GB" sz="1600">
                <a:latin typeface="Century Gothic" pitchFamily="34" charset="0"/>
              </a:rPr>
              <a:t>8 Suspects</a:t>
            </a:r>
          </a:p>
          <a:p>
            <a:pPr marL="742950" lvl="1" indent="-285750">
              <a:spcBef>
                <a:spcPct val="20000"/>
              </a:spcBef>
              <a:buFont typeface="Arial" charset="0"/>
              <a:buChar char="–"/>
            </a:pPr>
            <a:r>
              <a:rPr lang="en-GB" sz="1600">
                <a:latin typeface="Century Gothic" pitchFamily="34" charset="0"/>
              </a:rPr>
              <a:t>4 Prospects</a:t>
            </a:r>
          </a:p>
          <a:p>
            <a:pPr marL="742950" lvl="1" indent="-285750">
              <a:spcBef>
                <a:spcPct val="20000"/>
              </a:spcBef>
              <a:buFont typeface="Arial" charset="0"/>
              <a:buChar char="–"/>
            </a:pPr>
            <a:r>
              <a:rPr lang="en-GB" sz="1600">
                <a:latin typeface="Century Gothic" pitchFamily="34" charset="0"/>
              </a:rPr>
              <a:t>2  Approvals</a:t>
            </a:r>
          </a:p>
          <a:p>
            <a:pPr marL="342900" indent="-342900">
              <a:spcBef>
                <a:spcPct val="20000"/>
              </a:spcBef>
              <a:buFont typeface="Arial" charset="0"/>
              <a:buNone/>
            </a:pPr>
            <a:endParaRPr lang="en-GB" sz="2400">
              <a:latin typeface="Century Gothic" pitchFamily="34" charset="0"/>
            </a:endParaRPr>
          </a:p>
          <a:p>
            <a:pPr marL="342900" indent="-342900">
              <a:spcBef>
                <a:spcPct val="20000"/>
              </a:spcBef>
              <a:buFont typeface="Arial" charset="0"/>
              <a:buNone/>
            </a:pPr>
            <a:r>
              <a:rPr lang="en-GB" u="sng">
                <a:latin typeface="Century Gothic" pitchFamily="34" charset="0"/>
              </a:rPr>
              <a:t>Monthly Revenue:</a:t>
            </a:r>
          </a:p>
          <a:p>
            <a:pPr marL="342900" indent="-342900">
              <a:spcBef>
                <a:spcPct val="20000"/>
              </a:spcBef>
              <a:buFont typeface="Arial" charset="0"/>
              <a:buNone/>
            </a:pPr>
            <a:endParaRPr lang="en-GB" sz="1600">
              <a:latin typeface="Century Gothic" pitchFamily="34" charset="0"/>
            </a:endParaRPr>
          </a:p>
          <a:p>
            <a:pPr marL="742950" lvl="1" indent="-285750">
              <a:spcBef>
                <a:spcPct val="20000"/>
              </a:spcBef>
              <a:buFont typeface="Arial" charset="0"/>
              <a:buChar char="–"/>
            </a:pPr>
            <a:r>
              <a:rPr lang="en-GB" sz="1600">
                <a:latin typeface="Century Gothic" pitchFamily="34" charset="0"/>
              </a:rPr>
              <a:t>£15,000 / $ 24,000</a:t>
            </a:r>
          </a:p>
          <a:p>
            <a:pPr marL="342900" indent="-342900">
              <a:spcBef>
                <a:spcPct val="20000"/>
              </a:spcBef>
              <a:buFont typeface="Arial" charset="0"/>
              <a:buNone/>
            </a:pPr>
            <a:endParaRPr lang="en-GB" sz="2400">
              <a:latin typeface="Century Gothic" pitchFamily="34" charset="0"/>
            </a:endParaRPr>
          </a:p>
        </p:txBody>
      </p:sp>
      <p:sp>
        <p:nvSpPr>
          <p:cNvPr id="58373" name="TextBox 5"/>
          <p:cNvSpPr txBox="1">
            <a:spLocks noChangeArrowheads="1"/>
          </p:cNvSpPr>
          <p:nvPr/>
        </p:nvSpPr>
        <p:spPr bwMode="auto">
          <a:xfrm>
            <a:off x="4572000" y="1676400"/>
            <a:ext cx="3886200" cy="4760913"/>
          </a:xfrm>
          <a:prstGeom prst="rect">
            <a:avLst/>
          </a:prstGeom>
          <a:noFill/>
          <a:ln w="9525">
            <a:noFill/>
            <a:miter lim="800000"/>
            <a:headEnd/>
            <a:tailEnd/>
          </a:ln>
        </p:spPr>
        <p:txBody>
          <a:bodyPr>
            <a:spAutoFit/>
          </a:bodyPr>
          <a:lstStyle/>
          <a:p>
            <a:pPr defTabSz="914400"/>
            <a:r>
              <a:rPr lang="en-GB">
                <a:latin typeface="Century Gothic" pitchFamily="34" charset="0"/>
                <a:cs typeface="Arial" charset="0"/>
              </a:rPr>
              <a:t>Session 1: Suspect Frenzy – 40 Calls, 1 Hour and at least 1 Suspect </a:t>
            </a:r>
          </a:p>
          <a:p>
            <a:pPr defTabSz="914400"/>
            <a:endParaRPr lang="en-GB">
              <a:latin typeface="Century Gothic" pitchFamily="34" charset="0"/>
              <a:cs typeface="Arial" charset="0"/>
            </a:endParaRPr>
          </a:p>
          <a:p>
            <a:pPr defTabSz="914400"/>
            <a:r>
              <a:rPr lang="en-GB">
                <a:latin typeface="Century Gothic" pitchFamily="34" charset="0"/>
                <a:cs typeface="Arial" charset="0"/>
              </a:rPr>
              <a:t>Session 2: Prospect Follow Up – 25 Calls, 45 Mins, at least 1 Prospect</a:t>
            </a:r>
          </a:p>
          <a:p>
            <a:pPr defTabSz="914400"/>
            <a:endParaRPr lang="en-GB">
              <a:latin typeface="Century Gothic" pitchFamily="34" charset="0"/>
              <a:cs typeface="Arial" charset="0"/>
            </a:endParaRPr>
          </a:p>
          <a:p>
            <a:pPr defTabSz="914400"/>
            <a:r>
              <a:rPr lang="en-GB">
                <a:latin typeface="Century Gothic" pitchFamily="34" charset="0"/>
                <a:cs typeface="Arial" charset="0"/>
              </a:rPr>
              <a:t>Session 3: Suspect Frenzy – 40 Calls, 1 Hour and aim for another Suspect!</a:t>
            </a:r>
          </a:p>
          <a:p>
            <a:pPr defTabSz="914400"/>
            <a:endParaRPr lang="en-GB">
              <a:latin typeface="Century Gothic" pitchFamily="34" charset="0"/>
              <a:cs typeface="Arial" charset="0"/>
            </a:endParaRPr>
          </a:p>
          <a:p>
            <a:pPr defTabSz="914400"/>
            <a:r>
              <a:rPr lang="en-GB">
                <a:latin typeface="Century Gothic" pitchFamily="34" charset="0"/>
                <a:cs typeface="Arial" charset="0"/>
              </a:rPr>
              <a:t>Session 4: Phone Melt Down! – Whatever you need to do to hit your daily targets – 25 Calls and 30 Mins minimum</a:t>
            </a:r>
          </a:p>
          <a:p>
            <a:pPr defTabSz="914400"/>
            <a:endParaRPr lang="en-GB">
              <a:latin typeface="Century Gothic" pitchFamily="34" charset="0"/>
              <a:cs typeface="Arial" charset="0"/>
            </a:endParaRPr>
          </a:p>
          <a:p>
            <a:pPr defTabSz="914400"/>
            <a:endParaRPr lang="en-GB">
              <a:latin typeface="Century Gothic" pitchFamily="34" charset="0"/>
              <a:cs typeface="Arial"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p:cNvSpPr>
          <p:nvPr>
            <p:ph type="title" idx="4294967295"/>
          </p:nvPr>
        </p:nvSpPr>
        <p:spPr>
          <a:xfrm>
            <a:off x="-400050" y="-106363"/>
            <a:ext cx="8229600" cy="1143001"/>
          </a:xfrm>
        </p:spPr>
        <p:txBody>
          <a:bodyPr/>
          <a:lstStyle/>
          <a:p>
            <a:r>
              <a:rPr lang="en-GB" sz="3200" dirty="0" smtClean="0">
                <a:solidFill>
                  <a:srgbClr val="EA2027"/>
                </a:solidFill>
              </a:rPr>
              <a:t>10 Point Plan</a:t>
            </a:r>
            <a:endParaRPr lang="en-US" sz="3200" dirty="0" smtClean="0">
              <a:solidFill>
                <a:srgbClr val="EA2027"/>
              </a:solidFill>
            </a:endParaRPr>
          </a:p>
        </p:txBody>
      </p:sp>
      <p:sp>
        <p:nvSpPr>
          <p:cNvPr id="59396"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457200" indent="-457200" defTabSz="914400">
              <a:spcBef>
                <a:spcPct val="20000"/>
              </a:spcBef>
              <a:buFont typeface="Arial" charset="0"/>
              <a:buAutoNum type="arabicPeriod"/>
            </a:pPr>
            <a:r>
              <a:rPr lang="en-GB" sz="2400">
                <a:latin typeface="Century Gothic" pitchFamily="34" charset="0"/>
              </a:rPr>
              <a:t>Leads</a:t>
            </a:r>
          </a:p>
          <a:p>
            <a:pPr marL="457200" indent="-457200" defTabSz="914400">
              <a:spcBef>
                <a:spcPct val="20000"/>
              </a:spcBef>
              <a:buFont typeface="Arial" charset="0"/>
              <a:buAutoNum type="arabicPeriod"/>
            </a:pPr>
            <a:r>
              <a:rPr lang="en-GB" sz="2400">
                <a:latin typeface="Century Gothic" pitchFamily="34" charset="0"/>
              </a:rPr>
              <a:t>Hooks</a:t>
            </a:r>
          </a:p>
          <a:p>
            <a:pPr marL="457200" indent="-457200" defTabSz="914400">
              <a:spcBef>
                <a:spcPct val="20000"/>
              </a:spcBef>
              <a:buFont typeface="Arial" charset="0"/>
              <a:buAutoNum type="arabicPeriod"/>
            </a:pPr>
            <a:r>
              <a:rPr lang="en-GB" sz="2400">
                <a:latin typeface="Century Gothic" pitchFamily="34" charset="0"/>
              </a:rPr>
              <a:t>Angles</a:t>
            </a:r>
          </a:p>
          <a:p>
            <a:pPr marL="457200" indent="-457200" defTabSz="914400">
              <a:spcBef>
                <a:spcPct val="20000"/>
              </a:spcBef>
              <a:buFont typeface="Arial" charset="0"/>
              <a:buAutoNum type="arabicPeriod"/>
            </a:pPr>
            <a:r>
              <a:rPr lang="en-GB" sz="2400">
                <a:latin typeface="Century Gothic" pitchFamily="34" charset="0"/>
              </a:rPr>
              <a:t>Suspect - Introduction</a:t>
            </a:r>
          </a:p>
          <a:p>
            <a:pPr marL="457200" indent="-457200" defTabSz="914400">
              <a:spcBef>
                <a:spcPct val="20000"/>
              </a:spcBef>
              <a:buFont typeface="Arial" charset="0"/>
              <a:buAutoNum type="arabicPeriod"/>
            </a:pPr>
            <a:r>
              <a:rPr lang="en-GB" sz="2400">
                <a:latin typeface="Century Gothic" pitchFamily="34" charset="0"/>
              </a:rPr>
              <a:t>Suspect - Information – Top Floor to Shop Floor</a:t>
            </a:r>
          </a:p>
          <a:p>
            <a:pPr marL="457200" indent="-457200" defTabSz="914400">
              <a:spcBef>
                <a:spcPct val="20000"/>
              </a:spcBef>
              <a:buFont typeface="Arial" charset="0"/>
              <a:buAutoNum type="arabicPeriod"/>
            </a:pPr>
            <a:r>
              <a:rPr lang="en-GB" sz="2400">
                <a:latin typeface="Century Gothic" pitchFamily="34" charset="0"/>
              </a:rPr>
              <a:t>Suspect  - Close &amp; Consolidate</a:t>
            </a:r>
          </a:p>
          <a:p>
            <a:pPr marL="457200" indent="-457200" defTabSz="914400">
              <a:spcBef>
                <a:spcPct val="20000"/>
              </a:spcBef>
              <a:buFont typeface="Arial" charset="0"/>
              <a:buAutoNum type="arabicPeriod"/>
            </a:pPr>
            <a:r>
              <a:rPr lang="en-GB" sz="2400">
                <a:latin typeface="Century Gothic" pitchFamily="34" charset="0"/>
              </a:rPr>
              <a:t>Prospect - Reintroduction</a:t>
            </a:r>
          </a:p>
          <a:p>
            <a:pPr marL="457200" indent="-457200" defTabSz="914400">
              <a:spcBef>
                <a:spcPct val="20000"/>
              </a:spcBef>
              <a:buFont typeface="Arial" charset="0"/>
              <a:buAutoNum type="arabicPeriod"/>
            </a:pPr>
            <a:r>
              <a:rPr lang="en-GB" sz="2400">
                <a:latin typeface="Century Gothic" pitchFamily="34" charset="0"/>
              </a:rPr>
              <a:t>Prospect  - The Process</a:t>
            </a:r>
          </a:p>
          <a:p>
            <a:pPr marL="457200" indent="-457200" defTabSz="914400">
              <a:spcBef>
                <a:spcPct val="20000"/>
              </a:spcBef>
              <a:buFont typeface="Arial" charset="0"/>
              <a:buAutoNum type="arabicPeriod"/>
            </a:pPr>
            <a:r>
              <a:rPr lang="en-GB" sz="2400">
                <a:latin typeface="Century Gothic" pitchFamily="34" charset="0"/>
              </a:rPr>
              <a:t>Prospect  - The Marketing Pitch</a:t>
            </a:r>
          </a:p>
          <a:p>
            <a:pPr marL="457200" indent="-457200" defTabSz="914400">
              <a:spcBef>
                <a:spcPct val="20000"/>
              </a:spcBef>
              <a:buFont typeface="Arial" charset="0"/>
              <a:buAutoNum type="arabicPeriod"/>
            </a:pPr>
            <a:r>
              <a:rPr lang="en-GB" sz="2400">
                <a:latin typeface="Century Gothic" pitchFamily="34" charset="0"/>
              </a:rPr>
              <a:t>Prospect  - Supplier Close</a:t>
            </a:r>
          </a:p>
          <a:p>
            <a:pPr marL="457200" indent="-457200" defTabSz="914400">
              <a:spcBef>
                <a:spcPct val="20000"/>
              </a:spcBef>
              <a:buFont typeface="Arial" charset="0"/>
              <a:buNone/>
            </a:pPr>
            <a:endParaRPr lang="en-GB" sz="2400">
              <a:latin typeface="Century Gothic" pitchFamily="34"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Title 1"/>
          <p:cNvSpPr>
            <a:spLocks/>
          </p:cNvSpPr>
          <p:nvPr/>
        </p:nvSpPr>
        <p:spPr bwMode="auto">
          <a:xfrm>
            <a:off x="1447800" y="228600"/>
            <a:ext cx="7239000" cy="609600"/>
          </a:xfrm>
          <a:prstGeom prst="rect">
            <a:avLst/>
          </a:prstGeom>
          <a:noFill/>
          <a:ln w="9525">
            <a:noFill/>
            <a:miter lim="800000"/>
            <a:headEnd/>
            <a:tailEnd/>
          </a:ln>
        </p:spPr>
        <p:txBody>
          <a:bodyPr/>
          <a:lstStyle/>
          <a:p>
            <a:r>
              <a:rPr lang="en-GB" sz="2800" dirty="0" smtClean="0">
                <a:solidFill>
                  <a:srgbClr val="EA2027"/>
                </a:solidFill>
              </a:rPr>
              <a:t>Preparation</a:t>
            </a:r>
            <a:endParaRPr lang="en-GB" sz="2800" dirty="0">
              <a:solidFill>
                <a:srgbClr val="EA2027"/>
              </a:solidFill>
            </a:endParaRPr>
          </a:p>
        </p:txBody>
      </p:sp>
      <p:sp>
        <p:nvSpPr>
          <p:cNvPr id="22533" name="Content Placeholder 2"/>
          <p:cNvSpPr>
            <a:spLocks/>
          </p:cNvSpPr>
          <p:nvPr/>
        </p:nvSpPr>
        <p:spPr bwMode="auto">
          <a:xfrm>
            <a:off x="457200" y="962025"/>
            <a:ext cx="8229600" cy="5362575"/>
          </a:xfrm>
          <a:prstGeom prst="rect">
            <a:avLst/>
          </a:prstGeom>
          <a:noFill/>
          <a:ln w="9525">
            <a:noFill/>
            <a:miter lim="800000"/>
            <a:headEnd/>
            <a:tailEnd/>
          </a:ln>
        </p:spPr>
        <p:txBody>
          <a:bodyPr/>
          <a:lstStyle/>
          <a:p>
            <a:pPr marL="342900" indent="-342900">
              <a:spcBef>
                <a:spcPct val="20000"/>
              </a:spcBef>
              <a:buFont typeface="Arial" charset="0"/>
              <a:buChar char="•"/>
            </a:pPr>
            <a:r>
              <a:rPr lang="en-GB" sz="1600" dirty="0">
                <a:latin typeface="Century Gothic" pitchFamily="34" charset="0"/>
              </a:rPr>
              <a:t>Understand your Sector/Territory – </a:t>
            </a:r>
            <a:r>
              <a:rPr lang="en-GB" sz="1600" dirty="0" err="1">
                <a:latin typeface="Century Gothic" pitchFamily="34" charset="0"/>
              </a:rPr>
              <a:t>Spidergram</a:t>
            </a:r>
            <a:r>
              <a:rPr lang="en-GB" sz="1600" dirty="0">
                <a:latin typeface="Century Gothic" pitchFamily="34" charset="0"/>
              </a:rPr>
              <a:t> &amp; </a:t>
            </a:r>
            <a:r>
              <a:rPr lang="en-GB" sz="1600" dirty="0" err="1">
                <a:latin typeface="Century Gothic" pitchFamily="34" charset="0"/>
              </a:rPr>
              <a:t>iGram</a:t>
            </a:r>
            <a:endParaRPr lang="en-GB" sz="1600" dirty="0">
              <a:latin typeface="Century Gothic" pitchFamily="34" charset="0"/>
            </a:endParaRP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Know your Production Schedule</a:t>
            </a: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Know your Editorial calendar – “Putting the spotlight on...”</a:t>
            </a: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Take an interest in the latest news – Set up Google </a:t>
            </a:r>
            <a:r>
              <a:rPr lang="en-GB" sz="1600" dirty="0" smtClean="0">
                <a:latin typeface="Century Gothic" pitchFamily="34" charset="0"/>
              </a:rPr>
              <a:t>alerts for one off ‘hot’ leads</a:t>
            </a:r>
            <a:endParaRPr lang="en-GB" sz="1600" dirty="0">
              <a:latin typeface="Century Gothic" pitchFamily="34" charset="0"/>
            </a:endParaRP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Use your own industry </a:t>
            </a:r>
            <a:r>
              <a:rPr lang="en-GB" sz="1600" dirty="0" smtClean="0">
                <a:latin typeface="Century Gothic" pitchFamily="34" charset="0"/>
              </a:rPr>
              <a:t>website for latest news and ‘hot topics’</a:t>
            </a:r>
            <a:endParaRPr lang="en-GB" sz="1600" dirty="0">
              <a:latin typeface="Century Gothic" pitchFamily="34" charset="0"/>
            </a:endParaRPr>
          </a:p>
          <a:p>
            <a:pPr>
              <a:spcBef>
                <a:spcPct val="20000"/>
              </a:spcBef>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3 Month Planners </a:t>
            </a:r>
            <a:r>
              <a:rPr lang="en-GB" sz="1600" dirty="0" smtClean="0">
                <a:latin typeface="Century Gothic" pitchFamily="34" charset="0"/>
              </a:rPr>
              <a:t>– Require a minimum 6 Associations and/or Exhibitions, Media Partner contact details, 500 + available Leads and 3 Strong Angles per project</a:t>
            </a:r>
            <a:endParaRPr lang="en-GB" sz="1600" dirty="0">
              <a:latin typeface="Century Gothic" pitchFamily="34" charset="0"/>
            </a:endParaRP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Lead </a:t>
            </a:r>
            <a:r>
              <a:rPr lang="en-GB" sz="1600" dirty="0" err="1">
                <a:latin typeface="Century Gothic" pitchFamily="34" charset="0"/>
              </a:rPr>
              <a:t>Spreadsheet</a:t>
            </a:r>
            <a:r>
              <a:rPr lang="en-GB" sz="1600" dirty="0">
                <a:latin typeface="Century Gothic" pitchFamily="34" charset="0"/>
              </a:rPr>
              <a:t> </a:t>
            </a:r>
            <a:r>
              <a:rPr lang="en-GB" sz="1600" dirty="0" smtClean="0">
                <a:latin typeface="Century Gothic" pitchFamily="34" charset="0"/>
              </a:rPr>
              <a:t>Management </a:t>
            </a:r>
            <a:r>
              <a:rPr lang="en-GB" sz="1600" dirty="0">
                <a:latin typeface="Century Gothic" pitchFamily="34" charset="0"/>
              </a:rPr>
              <a:t>– </a:t>
            </a:r>
            <a:r>
              <a:rPr lang="en-GB" sz="1600" dirty="0" smtClean="0">
                <a:latin typeface="Century Gothic" pitchFamily="34" charset="0"/>
              </a:rPr>
              <a:t> To comply with the company standard </a:t>
            </a:r>
            <a:r>
              <a:rPr lang="en-GB" sz="1600" dirty="0" err="1" smtClean="0">
                <a:latin typeface="Century Gothic" pitchFamily="34" charset="0"/>
              </a:rPr>
              <a:t>spreadsheet</a:t>
            </a:r>
            <a:r>
              <a:rPr lang="en-GB" sz="1600" dirty="0" smtClean="0">
                <a:latin typeface="Century Gothic" pitchFamily="34" charset="0"/>
              </a:rPr>
              <a:t> and emailed weekly – All relevant/highlighted fields to be complete</a:t>
            </a:r>
            <a:endParaRPr lang="en-GB" sz="1600" dirty="0">
              <a:latin typeface="Century Gothic" pitchFamily="34" charset="0"/>
            </a:endParaRPr>
          </a:p>
        </p:txBody>
      </p:sp>
    </p:spTree>
    <p:extLst>
      <p:ext uri="{BB962C8B-B14F-4D97-AF65-F5344CB8AC3E}">
        <p14:creationId xmlns:p14="http://schemas.microsoft.com/office/powerpoint/2010/main" val="860825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533">
                                            <p:txEl>
                                              <p:pRg st="0" end="0"/>
                                            </p:txEl>
                                          </p:spTgt>
                                        </p:tgtEl>
                                        <p:attrNameLst>
                                          <p:attrName>style.visibility</p:attrName>
                                        </p:attrNameLst>
                                      </p:cBhvr>
                                      <p:to>
                                        <p:strVal val="visible"/>
                                      </p:to>
                                    </p:set>
                                    <p:anim calcmode="lin" valueType="num">
                                      <p:cBhvr additive="base">
                                        <p:cTn id="7" dur="500" fill="hold"/>
                                        <p:tgtEl>
                                          <p:spTgt spid="2253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253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2533">
                                            <p:txEl>
                                              <p:pRg st="2" end="2"/>
                                            </p:txEl>
                                          </p:spTgt>
                                        </p:tgtEl>
                                        <p:attrNameLst>
                                          <p:attrName>style.visibility</p:attrName>
                                        </p:attrNameLst>
                                      </p:cBhvr>
                                      <p:to>
                                        <p:strVal val="visible"/>
                                      </p:to>
                                    </p:set>
                                    <p:anim calcmode="lin" valueType="num">
                                      <p:cBhvr additive="base">
                                        <p:cTn id="13" dur="500" fill="hold"/>
                                        <p:tgtEl>
                                          <p:spTgt spid="2253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253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2533">
                                            <p:txEl>
                                              <p:pRg st="4" end="4"/>
                                            </p:txEl>
                                          </p:spTgt>
                                        </p:tgtEl>
                                        <p:attrNameLst>
                                          <p:attrName>style.visibility</p:attrName>
                                        </p:attrNameLst>
                                      </p:cBhvr>
                                      <p:to>
                                        <p:strVal val="visible"/>
                                      </p:to>
                                    </p:set>
                                    <p:anim calcmode="lin" valueType="num">
                                      <p:cBhvr additive="base">
                                        <p:cTn id="19" dur="500" fill="hold"/>
                                        <p:tgtEl>
                                          <p:spTgt spid="2253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253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2533">
                                            <p:txEl>
                                              <p:pRg st="6" end="6"/>
                                            </p:txEl>
                                          </p:spTgt>
                                        </p:tgtEl>
                                        <p:attrNameLst>
                                          <p:attrName>style.visibility</p:attrName>
                                        </p:attrNameLst>
                                      </p:cBhvr>
                                      <p:to>
                                        <p:strVal val="visible"/>
                                      </p:to>
                                    </p:set>
                                    <p:anim calcmode="lin" valueType="num">
                                      <p:cBhvr additive="base">
                                        <p:cTn id="25" dur="500" fill="hold"/>
                                        <p:tgtEl>
                                          <p:spTgt spid="22533">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253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2533">
                                            <p:txEl>
                                              <p:pRg st="8" end="8"/>
                                            </p:txEl>
                                          </p:spTgt>
                                        </p:tgtEl>
                                        <p:attrNameLst>
                                          <p:attrName>style.visibility</p:attrName>
                                        </p:attrNameLst>
                                      </p:cBhvr>
                                      <p:to>
                                        <p:strVal val="visible"/>
                                      </p:to>
                                    </p:set>
                                    <p:anim calcmode="lin" valueType="num">
                                      <p:cBhvr additive="base">
                                        <p:cTn id="31" dur="500" fill="hold"/>
                                        <p:tgtEl>
                                          <p:spTgt spid="22533">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253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2533">
                                            <p:txEl>
                                              <p:pRg st="10" end="10"/>
                                            </p:txEl>
                                          </p:spTgt>
                                        </p:tgtEl>
                                        <p:attrNameLst>
                                          <p:attrName>style.visibility</p:attrName>
                                        </p:attrNameLst>
                                      </p:cBhvr>
                                      <p:to>
                                        <p:strVal val="visible"/>
                                      </p:to>
                                    </p:set>
                                    <p:anim calcmode="lin" valueType="num">
                                      <p:cBhvr additive="base">
                                        <p:cTn id="37" dur="500" fill="hold"/>
                                        <p:tgtEl>
                                          <p:spTgt spid="22533">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253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2533">
                                            <p:txEl>
                                              <p:pRg st="12" end="12"/>
                                            </p:txEl>
                                          </p:spTgt>
                                        </p:tgtEl>
                                        <p:attrNameLst>
                                          <p:attrName>style.visibility</p:attrName>
                                        </p:attrNameLst>
                                      </p:cBhvr>
                                      <p:to>
                                        <p:strVal val="visible"/>
                                      </p:to>
                                    </p:set>
                                    <p:anim calcmode="lin" valueType="num">
                                      <p:cBhvr additive="base">
                                        <p:cTn id="43" dur="500" fill="hold"/>
                                        <p:tgtEl>
                                          <p:spTgt spid="22533">
                                            <p:txEl>
                                              <p:pRg st="12" end="12"/>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253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Title 1"/>
          <p:cNvSpPr>
            <a:spLocks/>
          </p:cNvSpPr>
          <p:nvPr/>
        </p:nvSpPr>
        <p:spPr bwMode="auto">
          <a:xfrm>
            <a:off x="1447800" y="228600"/>
            <a:ext cx="7239000" cy="609600"/>
          </a:xfrm>
          <a:prstGeom prst="rect">
            <a:avLst/>
          </a:prstGeom>
          <a:noFill/>
          <a:ln w="9525">
            <a:noFill/>
            <a:miter lim="800000"/>
            <a:headEnd/>
            <a:tailEnd/>
          </a:ln>
        </p:spPr>
        <p:txBody>
          <a:bodyPr/>
          <a:lstStyle/>
          <a:p>
            <a:r>
              <a:rPr lang="en-GB" sz="2800">
                <a:solidFill>
                  <a:srgbClr val="EA2027"/>
                </a:solidFill>
              </a:rPr>
              <a:t>Session 1 &amp; 3</a:t>
            </a:r>
          </a:p>
        </p:txBody>
      </p:sp>
      <p:sp>
        <p:nvSpPr>
          <p:cNvPr id="24581"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342900" indent="-342900">
              <a:spcBef>
                <a:spcPct val="20000"/>
              </a:spcBef>
              <a:buFont typeface="Arial" charset="0"/>
              <a:buNone/>
            </a:pPr>
            <a:r>
              <a:rPr lang="en-GB" sz="2400" dirty="0">
                <a:latin typeface="Century Gothic" pitchFamily="34" charset="0"/>
              </a:rPr>
              <a:t>Suspect Bonanza!</a:t>
            </a:r>
          </a:p>
          <a:p>
            <a:pPr marL="342900" indent="-342900">
              <a:spcBef>
                <a:spcPct val="20000"/>
              </a:spcBef>
              <a:buFont typeface="Arial" charset="0"/>
              <a:buNone/>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Lead </a:t>
            </a:r>
            <a:r>
              <a:rPr lang="en-GB" sz="1600" dirty="0" err="1" smtClean="0">
                <a:latin typeface="Century Gothic" pitchFamily="34" charset="0"/>
              </a:rPr>
              <a:t>Spreadsheet</a:t>
            </a:r>
            <a:r>
              <a:rPr lang="en-GB" sz="1600" dirty="0" smtClean="0">
                <a:latin typeface="Century Gothic" pitchFamily="34" charset="0"/>
              </a:rPr>
              <a:t>, </a:t>
            </a:r>
            <a:r>
              <a:rPr lang="en-GB" sz="1600" dirty="0">
                <a:latin typeface="Century Gothic" pitchFamily="34" charset="0"/>
              </a:rPr>
              <a:t>Suspect Pad &amp; Telephone only!</a:t>
            </a: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No other distractions!</a:t>
            </a: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Know your lines – The ‘Elevator Pitch’!</a:t>
            </a: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Dial &amp; Smile – Sound bright and enthusiastic but </a:t>
            </a:r>
            <a:r>
              <a:rPr lang="en-GB" sz="1600" u="sng" dirty="0">
                <a:latin typeface="Century Gothic" pitchFamily="34" charset="0"/>
              </a:rPr>
              <a:t>not</a:t>
            </a:r>
            <a:r>
              <a:rPr lang="en-GB" sz="1600" dirty="0">
                <a:latin typeface="Century Gothic" pitchFamily="34" charset="0"/>
              </a:rPr>
              <a:t> scripted!</a:t>
            </a: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40 calls and 1 hour of Activity as a minimum requirement.</a:t>
            </a: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1 Suspect, hand written, before end of Session 1 – Every morning!</a:t>
            </a:r>
          </a:p>
          <a:p>
            <a:pPr marL="342900" indent="-342900">
              <a:spcBef>
                <a:spcPct val="20000"/>
              </a:spcBef>
              <a:buFont typeface="Arial" charset="0"/>
              <a:buChar char="•"/>
            </a:pPr>
            <a:endParaRPr lang="en-GB" sz="1600" dirty="0">
              <a:latin typeface="Century Gothic" pitchFamily="34" charset="0"/>
            </a:endParaRPr>
          </a:p>
          <a:p>
            <a:pPr marL="342900" indent="-342900">
              <a:spcBef>
                <a:spcPct val="20000"/>
              </a:spcBef>
              <a:buFont typeface="Arial" charset="0"/>
              <a:buChar char="•"/>
            </a:pPr>
            <a:r>
              <a:rPr lang="en-GB" sz="1600" dirty="0">
                <a:latin typeface="Century Gothic" pitchFamily="34" charset="0"/>
              </a:rPr>
              <a:t>Set personal goals and targets – Don’t be satisfied with less!</a:t>
            </a:r>
          </a:p>
          <a:p>
            <a:pPr marL="342900" indent="-342900">
              <a:spcBef>
                <a:spcPct val="20000"/>
              </a:spcBef>
              <a:buFont typeface="Arial" charset="0"/>
              <a:buChar char="•"/>
            </a:pPr>
            <a:endParaRPr lang="en-GB" sz="1600" dirty="0">
              <a:latin typeface="Century Gothic" pitchFamily="34" charset="0"/>
            </a:endParaRPr>
          </a:p>
        </p:txBody>
      </p:sp>
    </p:spTree>
    <p:extLst>
      <p:ext uri="{BB962C8B-B14F-4D97-AF65-F5344CB8AC3E}">
        <p14:creationId xmlns:p14="http://schemas.microsoft.com/office/powerpoint/2010/main" val="409879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581">
                                            <p:txEl>
                                              <p:pRg st="0" end="0"/>
                                            </p:txEl>
                                          </p:spTgt>
                                        </p:tgtEl>
                                        <p:attrNameLst>
                                          <p:attrName>style.visibility</p:attrName>
                                        </p:attrNameLst>
                                      </p:cBhvr>
                                      <p:to>
                                        <p:strVal val="visible"/>
                                      </p:to>
                                    </p:set>
                                    <p:anim calcmode="lin" valueType="num">
                                      <p:cBhvr additive="base">
                                        <p:cTn id="7" dur="500" fill="hold"/>
                                        <p:tgtEl>
                                          <p:spTgt spid="24581">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458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4581">
                                            <p:txEl>
                                              <p:pRg st="2" end="2"/>
                                            </p:txEl>
                                          </p:spTgt>
                                        </p:tgtEl>
                                        <p:attrNameLst>
                                          <p:attrName>style.visibility</p:attrName>
                                        </p:attrNameLst>
                                      </p:cBhvr>
                                      <p:to>
                                        <p:strVal val="visible"/>
                                      </p:to>
                                    </p:set>
                                    <p:anim calcmode="lin" valueType="num">
                                      <p:cBhvr additive="base">
                                        <p:cTn id="13" dur="500" fill="hold"/>
                                        <p:tgtEl>
                                          <p:spTgt spid="24581">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4581">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4581">
                                            <p:txEl>
                                              <p:pRg st="4" end="4"/>
                                            </p:txEl>
                                          </p:spTgt>
                                        </p:tgtEl>
                                        <p:attrNameLst>
                                          <p:attrName>style.visibility</p:attrName>
                                        </p:attrNameLst>
                                      </p:cBhvr>
                                      <p:to>
                                        <p:strVal val="visible"/>
                                      </p:to>
                                    </p:set>
                                    <p:anim calcmode="lin" valueType="num">
                                      <p:cBhvr additive="base">
                                        <p:cTn id="19" dur="500" fill="hold"/>
                                        <p:tgtEl>
                                          <p:spTgt spid="24581">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4581">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4581">
                                            <p:txEl>
                                              <p:pRg st="6" end="6"/>
                                            </p:txEl>
                                          </p:spTgt>
                                        </p:tgtEl>
                                        <p:attrNameLst>
                                          <p:attrName>style.visibility</p:attrName>
                                        </p:attrNameLst>
                                      </p:cBhvr>
                                      <p:to>
                                        <p:strVal val="visible"/>
                                      </p:to>
                                    </p:set>
                                    <p:anim calcmode="lin" valueType="num">
                                      <p:cBhvr additive="base">
                                        <p:cTn id="25" dur="500" fill="hold"/>
                                        <p:tgtEl>
                                          <p:spTgt spid="24581">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4581">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4581">
                                            <p:txEl>
                                              <p:pRg st="8" end="8"/>
                                            </p:txEl>
                                          </p:spTgt>
                                        </p:tgtEl>
                                        <p:attrNameLst>
                                          <p:attrName>style.visibility</p:attrName>
                                        </p:attrNameLst>
                                      </p:cBhvr>
                                      <p:to>
                                        <p:strVal val="visible"/>
                                      </p:to>
                                    </p:set>
                                    <p:anim calcmode="lin" valueType="num">
                                      <p:cBhvr additive="base">
                                        <p:cTn id="31" dur="500" fill="hold"/>
                                        <p:tgtEl>
                                          <p:spTgt spid="24581">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4581">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4581">
                                            <p:txEl>
                                              <p:pRg st="10" end="10"/>
                                            </p:txEl>
                                          </p:spTgt>
                                        </p:tgtEl>
                                        <p:attrNameLst>
                                          <p:attrName>style.visibility</p:attrName>
                                        </p:attrNameLst>
                                      </p:cBhvr>
                                      <p:to>
                                        <p:strVal val="visible"/>
                                      </p:to>
                                    </p:set>
                                    <p:anim calcmode="lin" valueType="num">
                                      <p:cBhvr additive="base">
                                        <p:cTn id="37" dur="500" fill="hold"/>
                                        <p:tgtEl>
                                          <p:spTgt spid="24581">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4581">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4581">
                                            <p:txEl>
                                              <p:pRg st="12" end="12"/>
                                            </p:txEl>
                                          </p:spTgt>
                                        </p:tgtEl>
                                        <p:attrNameLst>
                                          <p:attrName>style.visibility</p:attrName>
                                        </p:attrNameLst>
                                      </p:cBhvr>
                                      <p:to>
                                        <p:strVal val="visible"/>
                                      </p:to>
                                    </p:set>
                                    <p:anim calcmode="lin" valueType="num">
                                      <p:cBhvr additive="base">
                                        <p:cTn id="43" dur="500" fill="hold"/>
                                        <p:tgtEl>
                                          <p:spTgt spid="24581">
                                            <p:txEl>
                                              <p:pRg st="12" end="12"/>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4581">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4581">
                                            <p:txEl>
                                              <p:pRg st="14" end="14"/>
                                            </p:txEl>
                                          </p:spTgt>
                                        </p:tgtEl>
                                        <p:attrNameLst>
                                          <p:attrName>style.visibility</p:attrName>
                                        </p:attrNameLst>
                                      </p:cBhvr>
                                      <p:to>
                                        <p:strVal val="visible"/>
                                      </p:to>
                                    </p:set>
                                    <p:anim calcmode="lin" valueType="num">
                                      <p:cBhvr additive="base">
                                        <p:cTn id="49" dur="500" fill="hold"/>
                                        <p:tgtEl>
                                          <p:spTgt spid="24581">
                                            <p:txEl>
                                              <p:pRg st="14" end="14"/>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4581">
                                            <p:txEl>
                                              <p:pRg st="14" end="1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81"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2"/>
          <p:cNvSpPr>
            <a:spLocks noGrp="1"/>
          </p:cNvSpPr>
          <p:nvPr>
            <p:ph type="title" idx="4294967295"/>
          </p:nvPr>
        </p:nvSpPr>
        <p:spPr>
          <a:xfrm>
            <a:off x="-314325" y="-123825"/>
            <a:ext cx="8229600" cy="1143000"/>
          </a:xfrm>
        </p:spPr>
        <p:txBody>
          <a:bodyPr/>
          <a:lstStyle/>
          <a:p>
            <a:pPr eaLnBrk="1" hangingPunct="1"/>
            <a:r>
              <a:rPr lang="en-GB" sz="3200" smtClean="0">
                <a:solidFill>
                  <a:srgbClr val="EA2027"/>
                </a:solidFill>
              </a:rPr>
              <a:t>Personal Background</a:t>
            </a:r>
            <a:endParaRPr lang="en-US" sz="3200" smtClean="0">
              <a:solidFill>
                <a:srgbClr val="EA2027"/>
              </a:solidFill>
            </a:endParaRPr>
          </a:p>
        </p:txBody>
      </p:sp>
      <p:sp>
        <p:nvSpPr>
          <p:cNvPr id="12290" name="Rectangle 3"/>
          <p:cNvSpPr>
            <a:spLocks noGrp="1"/>
          </p:cNvSpPr>
          <p:nvPr>
            <p:ph type="body" idx="4294967295"/>
          </p:nvPr>
        </p:nvSpPr>
        <p:spPr>
          <a:xfrm>
            <a:off x="457200" y="1600200"/>
            <a:ext cx="8229600" cy="2009775"/>
          </a:xfrm>
        </p:spPr>
        <p:txBody>
          <a:bodyPr/>
          <a:lstStyle/>
          <a:p>
            <a:pPr algn="ctr" eaLnBrk="1" hangingPunct="1">
              <a:buFont typeface="Arial" charset="0"/>
              <a:buNone/>
            </a:pPr>
            <a:endParaRPr lang="en-GB" b="1" dirty="0" smtClean="0"/>
          </a:p>
          <a:p>
            <a:pPr algn="ctr" eaLnBrk="1" hangingPunct="1">
              <a:buFont typeface="Arial" charset="0"/>
              <a:buNone/>
            </a:pPr>
            <a:r>
              <a:rPr lang="en-GB" b="1" dirty="0" smtClean="0">
                <a:latin typeface="Century Gothic" pitchFamily="34" charset="0"/>
              </a:rPr>
              <a:t>WDM Group </a:t>
            </a:r>
          </a:p>
          <a:p>
            <a:pPr algn="ctr" eaLnBrk="1" hangingPunct="1">
              <a:buFont typeface="Arial" charset="0"/>
              <a:buNone/>
            </a:pPr>
            <a:r>
              <a:rPr lang="en-GB" b="1" dirty="0" smtClean="0">
                <a:latin typeface="Century Gothic" pitchFamily="34" charset="0"/>
              </a:rPr>
              <a:t>Introductions</a:t>
            </a:r>
          </a:p>
          <a:p>
            <a:pPr algn="ctr" eaLnBrk="1" hangingPunct="1">
              <a:buFont typeface="Arial" charset="0"/>
              <a:buNone/>
            </a:pPr>
            <a:endParaRPr lang="en-US" b="1" dirty="0" smtClean="0">
              <a:latin typeface="Century Gothic" pitchFamily="34" charset="0"/>
            </a:endParaRPr>
          </a:p>
        </p:txBody>
      </p:sp>
      <p:pic>
        <p:nvPicPr>
          <p:cNvPr id="32772" name="Picture 4" descr="http://www.proudcorporate.com/picture/upload/image/about-u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65475" y="3609975"/>
            <a:ext cx="2695575" cy="2857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4" name="Title 1"/>
          <p:cNvSpPr>
            <a:spLocks/>
          </p:cNvSpPr>
          <p:nvPr/>
        </p:nvSpPr>
        <p:spPr bwMode="auto">
          <a:xfrm>
            <a:off x="1447800" y="228600"/>
            <a:ext cx="7239000" cy="609600"/>
          </a:xfrm>
          <a:prstGeom prst="rect">
            <a:avLst/>
          </a:prstGeom>
          <a:noFill/>
          <a:ln w="9525">
            <a:noFill/>
            <a:miter lim="800000"/>
            <a:headEnd/>
            <a:tailEnd/>
          </a:ln>
        </p:spPr>
        <p:txBody>
          <a:bodyPr/>
          <a:lstStyle/>
          <a:p>
            <a:r>
              <a:rPr lang="en-GB" sz="2800" dirty="0">
                <a:solidFill>
                  <a:srgbClr val="EA2027"/>
                </a:solidFill>
              </a:rPr>
              <a:t>Session </a:t>
            </a:r>
            <a:r>
              <a:rPr lang="en-GB" sz="2800" dirty="0" smtClean="0">
                <a:solidFill>
                  <a:srgbClr val="EA2027"/>
                </a:solidFill>
              </a:rPr>
              <a:t>2 &amp; 4</a:t>
            </a:r>
            <a:endParaRPr lang="en-GB" sz="2800" dirty="0">
              <a:solidFill>
                <a:srgbClr val="EA2027"/>
              </a:solidFill>
            </a:endParaRPr>
          </a:p>
        </p:txBody>
      </p:sp>
      <p:sp>
        <p:nvSpPr>
          <p:cNvPr id="25605"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342900" indent="-342900">
              <a:spcBef>
                <a:spcPct val="20000"/>
              </a:spcBef>
              <a:buFont typeface="Arial" charset="0"/>
              <a:buNone/>
            </a:pPr>
            <a:r>
              <a:rPr lang="en-GB" sz="2400" dirty="0">
                <a:latin typeface="Century Gothic" pitchFamily="34" charset="0"/>
              </a:rPr>
              <a:t>Prospects +</a:t>
            </a:r>
          </a:p>
          <a:p>
            <a:pPr marL="342900" indent="-342900">
              <a:spcBef>
                <a:spcPct val="20000"/>
              </a:spcBef>
              <a:buFont typeface="Arial" charset="0"/>
              <a:buNone/>
            </a:pPr>
            <a:endParaRPr lang="en-GB" sz="2400" dirty="0">
              <a:latin typeface="Century Gothic" pitchFamily="34" charset="0"/>
            </a:endParaRPr>
          </a:p>
          <a:p>
            <a:pPr marL="342900" indent="-342900">
              <a:spcBef>
                <a:spcPct val="20000"/>
              </a:spcBef>
              <a:buFont typeface="Arial" charset="0"/>
              <a:buChar char="•"/>
            </a:pPr>
            <a:r>
              <a:rPr lang="en-GB" sz="1400" dirty="0">
                <a:latin typeface="Century Gothic" pitchFamily="34" charset="0"/>
              </a:rPr>
              <a:t>Calendar appointments set from previous days Suspects</a:t>
            </a:r>
          </a:p>
          <a:p>
            <a:pPr marL="342900" indent="-342900">
              <a:spcBef>
                <a:spcPct val="20000"/>
              </a:spcBef>
              <a:buFont typeface="Arial" charset="0"/>
              <a:buChar char="•"/>
            </a:pPr>
            <a:endParaRPr lang="en-GB" sz="1400" dirty="0">
              <a:latin typeface="Century Gothic" pitchFamily="34" charset="0"/>
            </a:endParaRPr>
          </a:p>
          <a:p>
            <a:pPr marL="342900" indent="-342900">
              <a:spcBef>
                <a:spcPct val="20000"/>
              </a:spcBef>
              <a:buFont typeface="Arial" charset="0"/>
              <a:buChar char="•"/>
            </a:pPr>
            <a:r>
              <a:rPr lang="en-GB" sz="1400" dirty="0">
                <a:latin typeface="Century Gothic" pitchFamily="34" charset="0"/>
              </a:rPr>
              <a:t>Follow up/chase any missed appointments or overdue calls – </a:t>
            </a:r>
            <a:r>
              <a:rPr lang="en-GB" sz="1400" dirty="0" smtClean="0">
                <a:latin typeface="Century Gothic" pitchFamily="34" charset="0"/>
              </a:rPr>
              <a:t>Note: </a:t>
            </a:r>
            <a:r>
              <a:rPr lang="en-GB" sz="1400" dirty="0">
                <a:latin typeface="Century Gothic" pitchFamily="34" charset="0"/>
              </a:rPr>
              <a:t>Good buy in at Suspect stage should keep these calls to a minimum.</a:t>
            </a:r>
          </a:p>
          <a:p>
            <a:pPr marL="342900" indent="-342900">
              <a:spcBef>
                <a:spcPct val="20000"/>
              </a:spcBef>
              <a:buFont typeface="Arial" charset="0"/>
              <a:buChar char="•"/>
            </a:pPr>
            <a:endParaRPr lang="en-GB" sz="1400" dirty="0">
              <a:latin typeface="Century Gothic" pitchFamily="34" charset="0"/>
            </a:endParaRPr>
          </a:p>
          <a:p>
            <a:pPr marL="342900" indent="-342900">
              <a:spcBef>
                <a:spcPct val="20000"/>
              </a:spcBef>
              <a:buFont typeface="Arial" charset="0"/>
              <a:buChar char="•"/>
            </a:pPr>
            <a:r>
              <a:rPr lang="en-GB" sz="1400" dirty="0">
                <a:latin typeface="Century Gothic" pitchFamily="34" charset="0"/>
              </a:rPr>
              <a:t>25 calls and 45 minutes of Activity as a minimum requirement</a:t>
            </a:r>
          </a:p>
          <a:p>
            <a:pPr marL="342900" indent="-342900">
              <a:spcBef>
                <a:spcPct val="20000"/>
              </a:spcBef>
              <a:buFont typeface="Arial" charset="0"/>
              <a:buChar char="•"/>
            </a:pPr>
            <a:endParaRPr lang="en-GB" sz="1400" dirty="0">
              <a:latin typeface="Century Gothic" pitchFamily="34" charset="0"/>
            </a:endParaRPr>
          </a:p>
          <a:p>
            <a:pPr marL="342900" indent="-342900">
              <a:spcBef>
                <a:spcPct val="20000"/>
              </a:spcBef>
              <a:buFont typeface="Arial" charset="0"/>
              <a:buChar char="•"/>
            </a:pPr>
            <a:r>
              <a:rPr lang="en-GB" sz="1400" dirty="0">
                <a:latin typeface="Century Gothic" pitchFamily="34" charset="0"/>
              </a:rPr>
              <a:t>Make use of every opportunity! – Get back on to Suspects once all Prospects contacted</a:t>
            </a:r>
          </a:p>
          <a:p>
            <a:pPr marL="342900" indent="-342900">
              <a:spcBef>
                <a:spcPct val="20000"/>
              </a:spcBef>
              <a:buFont typeface="Arial" charset="0"/>
              <a:buNone/>
            </a:pPr>
            <a:endParaRPr lang="en-GB" sz="1400" dirty="0">
              <a:latin typeface="Century Gothic" pitchFamily="34" charset="0"/>
            </a:endParaRPr>
          </a:p>
          <a:p>
            <a:pPr marL="342900" indent="-342900">
              <a:spcBef>
                <a:spcPct val="20000"/>
              </a:spcBef>
              <a:buFont typeface="Arial" charset="0"/>
              <a:buChar char="•"/>
            </a:pPr>
            <a:r>
              <a:rPr lang="en-GB" sz="1400" dirty="0">
                <a:latin typeface="Century Gothic" pitchFamily="34" charset="0"/>
              </a:rPr>
              <a:t>Turn around P3’s –</a:t>
            </a:r>
          </a:p>
          <a:p>
            <a:pPr marL="342900" indent="-342900">
              <a:spcBef>
                <a:spcPct val="20000"/>
              </a:spcBef>
              <a:buFont typeface="Arial" charset="0"/>
              <a:buNone/>
            </a:pPr>
            <a:endParaRPr lang="en-GB" sz="1400" dirty="0">
              <a:latin typeface="Century Gothic" pitchFamily="34" charset="0"/>
            </a:endParaRPr>
          </a:p>
          <a:p>
            <a:pPr marL="742950" lvl="1" indent="-285750">
              <a:spcBef>
                <a:spcPct val="20000"/>
              </a:spcBef>
              <a:buFont typeface="Arial" charset="0"/>
              <a:buChar char="•"/>
            </a:pPr>
            <a:r>
              <a:rPr lang="en-GB" sz="1400" dirty="0">
                <a:latin typeface="Century Gothic" pitchFamily="34" charset="0"/>
              </a:rPr>
              <a:t>Not an ‘open ended’ invitation</a:t>
            </a:r>
          </a:p>
          <a:p>
            <a:pPr marL="742950" lvl="1" indent="-285750">
              <a:spcBef>
                <a:spcPct val="20000"/>
              </a:spcBef>
              <a:buFont typeface="Arial" charset="0"/>
              <a:buChar char="•"/>
            </a:pPr>
            <a:r>
              <a:rPr lang="en-GB" sz="1400" dirty="0">
                <a:latin typeface="Century Gothic" pitchFamily="34" charset="0"/>
              </a:rPr>
              <a:t>Work to deadlines and Editors decision</a:t>
            </a:r>
          </a:p>
          <a:p>
            <a:pPr marL="742950" lvl="1" indent="-285750">
              <a:spcBef>
                <a:spcPct val="20000"/>
              </a:spcBef>
              <a:buFont typeface="Arial" charset="0"/>
              <a:buChar char="•"/>
            </a:pPr>
            <a:r>
              <a:rPr lang="en-GB" sz="1400" dirty="0">
                <a:latin typeface="Century Gothic" pitchFamily="34" charset="0"/>
              </a:rPr>
              <a:t>Find Decision Maker if you have ‘pitched’ the wrong guy!</a:t>
            </a:r>
          </a:p>
        </p:txBody>
      </p:sp>
    </p:spTree>
    <p:extLst>
      <p:ext uri="{BB962C8B-B14F-4D97-AF65-F5344CB8AC3E}">
        <p14:creationId xmlns:p14="http://schemas.microsoft.com/office/powerpoint/2010/main" val="3586400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605">
                                            <p:txEl>
                                              <p:pRg st="0" end="0"/>
                                            </p:txEl>
                                          </p:spTgt>
                                        </p:tgtEl>
                                        <p:attrNameLst>
                                          <p:attrName>style.visibility</p:attrName>
                                        </p:attrNameLst>
                                      </p:cBhvr>
                                      <p:to>
                                        <p:strVal val="visible"/>
                                      </p:to>
                                    </p:set>
                                    <p:anim calcmode="lin" valueType="num">
                                      <p:cBhvr additive="base">
                                        <p:cTn id="7" dur="500" fill="hold"/>
                                        <p:tgtEl>
                                          <p:spTgt spid="2560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560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5605">
                                            <p:txEl>
                                              <p:pRg st="2" end="2"/>
                                            </p:txEl>
                                          </p:spTgt>
                                        </p:tgtEl>
                                        <p:attrNameLst>
                                          <p:attrName>style.visibility</p:attrName>
                                        </p:attrNameLst>
                                      </p:cBhvr>
                                      <p:to>
                                        <p:strVal val="visible"/>
                                      </p:to>
                                    </p:set>
                                    <p:anim calcmode="lin" valueType="num">
                                      <p:cBhvr additive="base">
                                        <p:cTn id="13" dur="500" fill="hold"/>
                                        <p:tgtEl>
                                          <p:spTgt spid="25605">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560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5605">
                                            <p:txEl>
                                              <p:pRg st="4" end="4"/>
                                            </p:txEl>
                                          </p:spTgt>
                                        </p:tgtEl>
                                        <p:attrNameLst>
                                          <p:attrName>style.visibility</p:attrName>
                                        </p:attrNameLst>
                                      </p:cBhvr>
                                      <p:to>
                                        <p:strVal val="visible"/>
                                      </p:to>
                                    </p:set>
                                    <p:anim calcmode="lin" valueType="num">
                                      <p:cBhvr additive="base">
                                        <p:cTn id="19" dur="500" fill="hold"/>
                                        <p:tgtEl>
                                          <p:spTgt spid="25605">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560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5605">
                                            <p:txEl>
                                              <p:pRg st="6" end="6"/>
                                            </p:txEl>
                                          </p:spTgt>
                                        </p:tgtEl>
                                        <p:attrNameLst>
                                          <p:attrName>style.visibility</p:attrName>
                                        </p:attrNameLst>
                                      </p:cBhvr>
                                      <p:to>
                                        <p:strVal val="visible"/>
                                      </p:to>
                                    </p:set>
                                    <p:anim calcmode="lin" valueType="num">
                                      <p:cBhvr additive="base">
                                        <p:cTn id="25" dur="500" fill="hold"/>
                                        <p:tgtEl>
                                          <p:spTgt spid="25605">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560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5605">
                                            <p:txEl>
                                              <p:pRg st="8" end="8"/>
                                            </p:txEl>
                                          </p:spTgt>
                                        </p:tgtEl>
                                        <p:attrNameLst>
                                          <p:attrName>style.visibility</p:attrName>
                                        </p:attrNameLst>
                                      </p:cBhvr>
                                      <p:to>
                                        <p:strVal val="visible"/>
                                      </p:to>
                                    </p:set>
                                    <p:anim calcmode="lin" valueType="num">
                                      <p:cBhvr additive="base">
                                        <p:cTn id="31" dur="500" fill="hold"/>
                                        <p:tgtEl>
                                          <p:spTgt spid="25605">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560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5605">
                                            <p:txEl>
                                              <p:pRg st="10" end="10"/>
                                            </p:txEl>
                                          </p:spTgt>
                                        </p:tgtEl>
                                        <p:attrNameLst>
                                          <p:attrName>style.visibility</p:attrName>
                                        </p:attrNameLst>
                                      </p:cBhvr>
                                      <p:to>
                                        <p:strVal val="visible"/>
                                      </p:to>
                                    </p:set>
                                    <p:anim calcmode="lin" valueType="num">
                                      <p:cBhvr additive="base">
                                        <p:cTn id="37" dur="500" fill="hold"/>
                                        <p:tgtEl>
                                          <p:spTgt spid="25605">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5605">
                                            <p:txEl>
                                              <p:pRg st="10" end="10"/>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25605">
                                            <p:txEl>
                                              <p:pRg st="12" end="12"/>
                                            </p:txEl>
                                          </p:spTgt>
                                        </p:tgtEl>
                                        <p:attrNameLst>
                                          <p:attrName>style.visibility</p:attrName>
                                        </p:attrNameLst>
                                      </p:cBhvr>
                                      <p:to>
                                        <p:strVal val="visible"/>
                                      </p:to>
                                    </p:set>
                                    <p:anim calcmode="lin" valueType="num">
                                      <p:cBhvr additive="base">
                                        <p:cTn id="41" dur="500" fill="hold"/>
                                        <p:tgtEl>
                                          <p:spTgt spid="25605">
                                            <p:txEl>
                                              <p:pRg st="12" end="1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25605">
                                            <p:txEl>
                                              <p:pRg st="12" end="12"/>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5605">
                                            <p:txEl>
                                              <p:pRg st="13" end="13"/>
                                            </p:txEl>
                                          </p:spTgt>
                                        </p:tgtEl>
                                        <p:attrNameLst>
                                          <p:attrName>style.visibility</p:attrName>
                                        </p:attrNameLst>
                                      </p:cBhvr>
                                      <p:to>
                                        <p:strVal val="visible"/>
                                      </p:to>
                                    </p:set>
                                    <p:anim calcmode="lin" valueType="num">
                                      <p:cBhvr additive="base">
                                        <p:cTn id="45" dur="500" fill="hold"/>
                                        <p:tgtEl>
                                          <p:spTgt spid="25605">
                                            <p:txEl>
                                              <p:pRg st="13" end="13"/>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25605">
                                            <p:txEl>
                                              <p:pRg st="13" end="13"/>
                                            </p:txEl>
                                          </p:spTgt>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25605">
                                            <p:txEl>
                                              <p:pRg st="14" end="14"/>
                                            </p:txEl>
                                          </p:spTgt>
                                        </p:tgtEl>
                                        <p:attrNameLst>
                                          <p:attrName>style.visibility</p:attrName>
                                        </p:attrNameLst>
                                      </p:cBhvr>
                                      <p:to>
                                        <p:strVal val="visible"/>
                                      </p:to>
                                    </p:set>
                                    <p:anim calcmode="lin" valueType="num">
                                      <p:cBhvr additive="base">
                                        <p:cTn id="49" dur="500" fill="hold"/>
                                        <p:tgtEl>
                                          <p:spTgt spid="25605">
                                            <p:txEl>
                                              <p:pRg st="14" end="14"/>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5605">
                                            <p:txEl>
                                              <p:pRg st="14" end="1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5"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Title 1"/>
          <p:cNvSpPr>
            <a:spLocks/>
          </p:cNvSpPr>
          <p:nvPr/>
        </p:nvSpPr>
        <p:spPr bwMode="auto">
          <a:xfrm>
            <a:off x="1447800" y="228600"/>
            <a:ext cx="7239000" cy="609600"/>
          </a:xfrm>
          <a:prstGeom prst="rect">
            <a:avLst/>
          </a:prstGeom>
          <a:noFill/>
          <a:ln w="9525">
            <a:noFill/>
            <a:miter lim="800000"/>
            <a:headEnd/>
            <a:tailEnd/>
          </a:ln>
        </p:spPr>
        <p:txBody>
          <a:bodyPr/>
          <a:lstStyle/>
          <a:p>
            <a:r>
              <a:rPr lang="en-GB" sz="2800">
                <a:solidFill>
                  <a:srgbClr val="EA2027"/>
                </a:solidFill>
              </a:rPr>
              <a:t>Suspect (Hand Written)</a:t>
            </a:r>
          </a:p>
        </p:txBody>
      </p:sp>
      <p:sp>
        <p:nvSpPr>
          <p:cNvPr id="26629"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342900" indent="-342900">
              <a:spcBef>
                <a:spcPct val="20000"/>
              </a:spcBef>
              <a:buFont typeface="Arial" charset="0"/>
              <a:buChar char="•"/>
            </a:pPr>
            <a:r>
              <a:rPr lang="en-US" sz="1600" dirty="0">
                <a:latin typeface="Century Gothic" pitchFamily="34" charset="0"/>
              </a:rPr>
              <a:t>Engage the decision makers only, not </a:t>
            </a:r>
            <a:r>
              <a:rPr lang="en-US" sz="1600" dirty="0" smtClean="0">
                <a:latin typeface="Century Gothic" pitchFamily="34" charset="0"/>
              </a:rPr>
              <a:t>marketing or sales executives</a:t>
            </a:r>
            <a:endParaRPr lang="en-US" sz="1600" dirty="0">
              <a:latin typeface="Century Gothic" pitchFamily="34" charset="0"/>
            </a:endParaRPr>
          </a:p>
          <a:p>
            <a:pPr marL="342900" indent="-342900">
              <a:spcBef>
                <a:spcPct val="20000"/>
              </a:spcBef>
              <a:buFont typeface="Arial" charset="0"/>
              <a:buChar char="•"/>
            </a:pPr>
            <a:endParaRPr lang="en-US" sz="1600" dirty="0">
              <a:latin typeface="Century Gothic" pitchFamily="34" charset="0"/>
            </a:endParaRPr>
          </a:p>
          <a:p>
            <a:pPr marL="342900" indent="-342900">
              <a:spcBef>
                <a:spcPct val="20000"/>
              </a:spcBef>
              <a:buFont typeface="Arial" charset="0"/>
              <a:buChar char="•"/>
            </a:pPr>
            <a:r>
              <a:rPr lang="en-US" sz="1600" dirty="0">
                <a:latin typeface="Century Gothic" pitchFamily="34" charset="0"/>
              </a:rPr>
              <a:t>Upbeat introduction full of energy and enthusiasm</a:t>
            </a:r>
          </a:p>
          <a:p>
            <a:pPr marL="342900" indent="-342900">
              <a:spcBef>
                <a:spcPct val="20000"/>
              </a:spcBef>
              <a:buFont typeface="Arial" charset="0"/>
              <a:buChar char="•"/>
            </a:pPr>
            <a:endParaRPr lang="en-US" sz="1600" dirty="0">
              <a:latin typeface="Century Gothic" pitchFamily="34" charset="0"/>
            </a:endParaRPr>
          </a:p>
          <a:p>
            <a:pPr marL="342900" indent="-342900">
              <a:spcBef>
                <a:spcPct val="20000"/>
              </a:spcBef>
              <a:buFont typeface="Arial" charset="0"/>
              <a:buChar char="•"/>
            </a:pPr>
            <a:r>
              <a:rPr lang="en-US" sz="1600" dirty="0" smtClean="0">
                <a:latin typeface="Century Gothic" pitchFamily="34" charset="0"/>
              </a:rPr>
              <a:t>Use ‘ice breakers’ and a sense </a:t>
            </a:r>
            <a:r>
              <a:rPr lang="en-US" sz="1600" dirty="0">
                <a:latin typeface="Century Gothic" pitchFamily="34" charset="0"/>
              </a:rPr>
              <a:t>of </a:t>
            </a:r>
            <a:r>
              <a:rPr lang="en-US" sz="1600" dirty="0" smtClean="0">
                <a:latin typeface="Century Gothic" pitchFamily="34" charset="0"/>
              </a:rPr>
              <a:t>humor - You </a:t>
            </a:r>
            <a:r>
              <a:rPr lang="en-US" sz="1600" dirty="0">
                <a:latin typeface="Century Gothic" pitchFamily="34" charset="0"/>
              </a:rPr>
              <a:t>are </a:t>
            </a:r>
            <a:r>
              <a:rPr lang="en-US" sz="1600" dirty="0" smtClean="0">
                <a:latin typeface="Century Gothic" pitchFamily="34" charset="0"/>
              </a:rPr>
              <a:t>the </a:t>
            </a:r>
            <a:r>
              <a:rPr lang="en-US" sz="1600" dirty="0">
                <a:latin typeface="Century Gothic" pitchFamily="34" charset="0"/>
              </a:rPr>
              <a:t>tour guide to </a:t>
            </a:r>
            <a:r>
              <a:rPr lang="en-US" sz="1600" dirty="0" smtClean="0">
                <a:latin typeface="Century Gothic" pitchFamily="34" charset="0"/>
              </a:rPr>
              <a:t>their WDM experience!</a:t>
            </a:r>
            <a:endParaRPr lang="en-US" sz="1600" dirty="0">
              <a:latin typeface="Century Gothic" pitchFamily="34" charset="0"/>
            </a:endParaRPr>
          </a:p>
          <a:p>
            <a:pPr marL="342900" indent="-342900">
              <a:spcBef>
                <a:spcPct val="20000"/>
              </a:spcBef>
              <a:buFont typeface="Arial" charset="0"/>
              <a:buChar char="•"/>
            </a:pPr>
            <a:endParaRPr lang="en-US" sz="1600" dirty="0">
              <a:latin typeface="Century Gothic" pitchFamily="34" charset="0"/>
            </a:endParaRPr>
          </a:p>
          <a:p>
            <a:pPr marL="342900" indent="-342900">
              <a:spcBef>
                <a:spcPct val="20000"/>
              </a:spcBef>
              <a:buFont typeface="Arial" charset="0"/>
              <a:buChar char="•"/>
            </a:pPr>
            <a:r>
              <a:rPr lang="en-US" sz="1600" dirty="0">
                <a:latin typeface="Century Gothic" pitchFamily="34" charset="0"/>
              </a:rPr>
              <a:t>Build a personal/professional relationship</a:t>
            </a:r>
          </a:p>
          <a:p>
            <a:pPr marL="342900" indent="-342900">
              <a:spcBef>
                <a:spcPct val="20000"/>
              </a:spcBef>
              <a:buFont typeface="Arial" charset="0"/>
              <a:buChar char="•"/>
            </a:pPr>
            <a:endParaRPr lang="en-US" sz="1600" dirty="0">
              <a:latin typeface="Century Gothic" pitchFamily="34" charset="0"/>
            </a:endParaRPr>
          </a:p>
          <a:p>
            <a:pPr marL="342900" indent="-342900">
              <a:spcBef>
                <a:spcPct val="20000"/>
              </a:spcBef>
              <a:buFont typeface="Arial" charset="0"/>
              <a:buChar char="•"/>
            </a:pPr>
            <a:r>
              <a:rPr lang="en-US" sz="1600" dirty="0" smtClean="0">
                <a:latin typeface="Century Gothic" pitchFamily="34" charset="0"/>
              </a:rPr>
              <a:t>Ask intelligent questions and make detailed notes using the TF2SF strategy</a:t>
            </a:r>
            <a:endParaRPr lang="en-US" sz="1600" dirty="0">
              <a:latin typeface="Century Gothic" pitchFamily="34" charset="0"/>
            </a:endParaRPr>
          </a:p>
          <a:p>
            <a:pPr marL="342900" indent="-342900">
              <a:spcBef>
                <a:spcPct val="20000"/>
              </a:spcBef>
              <a:buFont typeface="Arial" charset="0"/>
              <a:buChar char="•"/>
            </a:pPr>
            <a:endParaRPr lang="en-US" sz="1600" dirty="0">
              <a:latin typeface="Century Gothic" pitchFamily="34" charset="0"/>
            </a:endParaRPr>
          </a:p>
          <a:p>
            <a:pPr marL="342900" indent="-342900">
              <a:spcBef>
                <a:spcPct val="20000"/>
              </a:spcBef>
              <a:buFont typeface="Arial" charset="0"/>
              <a:buChar char="•"/>
            </a:pPr>
            <a:r>
              <a:rPr lang="en-US" sz="1600" dirty="0">
                <a:latin typeface="Century Gothic" pitchFamily="34" charset="0"/>
              </a:rPr>
              <a:t>Highlight emphasis of editorial </a:t>
            </a:r>
            <a:r>
              <a:rPr lang="en-US" sz="1600" dirty="0" smtClean="0">
                <a:latin typeface="Century Gothic" pitchFamily="34" charset="0"/>
              </a:rPr>
              <a:t>meeting in decision making process</a:t>
            </a:r>
            <a:endParaRPr lang="en-US" sz="1600" dirty="0">
              <a:latin typeface="Century Gothic" pitchFamily="34" charset="0"/>
            </a:endParaRPr>
          </a:p>
          <a:p>
            <a:pPr marL="342900" indent="-342900">
              <a:spcBef>
                <a:spcPct val="20000"/>
              </a:spcBef>
              <a:buFont typeface="Arial" charset="0"/>
              <a:buChar char="•"/>
            </a:pPr>
            <a:endParaRPr lang="en-US" sz="1600" dirty="0">
              <a:latin typeface="Century Gothic" pitchFamily="34" charset="0"/>
            </a:endParaRPr>
          </a:p>
          <a:p>
            <a:pPr marL="342900" indent="-342900">
              <a:spcBef>
                <a:spcPct val="20000"/>
              </a:spcBef>
              <a:buFont typeface="Arial" charset="0"/>
              <a:buChar char="•"/>
            </a:pPr>
            <a:r>
              <a:rPr lang="en-US" sz="1600" dirty="0">
                <a:latin typeface="Century Gothic" pitchFamily="34" charset="0"/>
              </a:rPr>
              <a:t>Close the suspect with a timeframe commitment for the </a:t>
            </a:r>
            <a:r>
              <a:rPr lang="en-US" sz="1600" dirty="0" smtClean="0">
                <a:latin typeface="Century Gothic" pitchFamily="34" charset="0"/>
              </a:rPr>
              <a:t>Prospect</a:t>
            </a:r>
            <a:endParaRPr lang="en-US" sz="1600" dirty="0">
              <a:latin typeface="Century Gothic" pitchFamily="34" charset="0"/>
            </a:endParaRPr>
          </a:p>
          <a:p>
            <a:pPr marL="342900" indent="-342900">
              <a:spcBef>
                <a:spcPct val="20000"/>
              </a:spcBef>
              <a:buFont typeface="Arial" charset="0"/>
              <a:buNone/>
            </a:pPr>
            <a:endParaRPr lang="en-US" sz="1600" dirty="0">
              <a:latin typeface="Century Gothic" pitchFamily="34" charset="0"/>
            </a:endParaRPr>
          </a:p>
          <a:p>
            <a:pPr marL="342900" indent="-342900">
              <a:spcBef>
                <a:spcPct val="20000"/>
              </a:spcBef>
              <a:buFont typeface="Arial" charset="0"/>
              <a:buChar char="•"/>
            </a:pPr>
            <a:r>
              <a:rPr lang="en-US" sz="1600" dirty="0">
                <a:latin typeface="Century Gothic" pitchFamily="34" charset="0"/>
              </a:rPr>
              <a:t>Send </a:t>
            </a:r>
            <a:r>
              <a:rPr lang="en-US" sz="1600" dirty="0" smtClean="0">
                <a:latin typeface="Century Gothic" pitchFamily="34" charset="0"/>
              </a:rPr>
              <a:t>Suspect Follow Up </a:t>
            </a:r>
            <a:r>
              <a:rPr lang="en-US" sz="1600" dirty="0">
                <a:latin typeface="Century Gothic" pitchFamily="34" charset="0"/>
              </a:rPr>
              <a:t>email </a:t>
            </a:r>
            <a:r>
              <a:rPr lang="en-US" sz="1600" dirty="0" err="1" smtClean="0">
                <a:latin typeface="Century Gothic" pitchFamily="34" charset="0"/>
              </a:rPr>
              <a:t>inc.</a:t>
            </a:r>
            <a:r>
              <a:rPr lang="en-US" sz="1600" dirty="0" smtClean="0">
                <a:latin typeface="Century Gothic" pitchFamily="34" charset="0"/>
              </a:rPr>
              <a:t> </a:t>
            </a:r>
            <a:r>
              <a:rPr lang="en-US" sz="1600" dirty="0">
                <a:latin typeface="Century Gothic" pitchFamily="34" charset="0"/>
              </a:rPr>
              <a:t>links to suitable examples and the relevant website or magazine along with any testimonials available</a:t>
            </a:r>
          </a:p>
          <a:p>
            <a:pPr marL="342900" indent="-342900">
              <a:spcBef>
                <a:spcPct val="20000"/>
              </a:spcBef>
              <a:buFont typeface="Arial" charset="0"/>
              <a:buNone/>
            </a:pPr>
            <a:endParaRPr lang="en-GB" sz="2400" dirty="0">
              <a:latin typeface="Century Gothic" pitchFamily="34" charset="0"/>
            </a:endParaRPr>
          </a:p>
        </p:txBody>
      </p:sp>
    </p:spTree>
    <p:extLst>
      <p:ext uri="{BB962C8B-B14F-4D97-AF65-F5344CB8AC3E}">
        <p14:creationId xmlns:p14="http://schemas.microsoft.com/office/powerpoint/2010/main" val="1343158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629">
                                            <p:txEl>
                                              <p:pRg st="0" end="0"/>
                                            </p:txEl>
                                          </p:spTgt>
                                        </p:tgtEl>
                                        <p:attrNameLst>
                                          <p:attrName>style.visibility</p:attrName>
                                        </p:attrNameLst>
                                      </p:cBhvr>
                                      <p:to>
                                        <p:strVal val="visible"/>
                                      </p:to>
                                    </p:set>
                                    <p:anim calcmode="lin" valueType="num">
                                      <p:cBhvr additive="base">
                                        <p:cTn id="7" dur="500" fill="hold"/>
                                        <p:tgtEl>
                                          <p:spTgt spid="2662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662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6629">
                                            <p:txEl>
                                              <p:pRg st="2" end="2"/>
                                            </p:txEl>
                                          </p:spTgt>
                                        </p:tgtEl>
                                        <p:attrNameLst>
                                          <p:attrName>style.visibility</p:attrName>
                                        </p:attrNameLst>
                                      </p:cBhvr>
                                      <p:to>
                                        <p:strVal val="visible"/>
                                      </p:to>
                                    </p:set>
                                    <p:anim calcmode="lin" valueType="num">
                                      <p:cBhvr additive="base">
                                        <p:cTn id="13" dur="500" fill="hold"/>
                                        <p:tgtEl>
                                          <p:spTgt spid="26629">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662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6629">
                                            <p:txEl>
                                              <p:pRg st="4" end="4"/>
                                            </p:txEl>
                                          </p:spTgt>
                                        </p:tgtEl>
                                        <p:attrNameLst>
                                          <p:attrName>style.visibility</p:attrName>
                                        </p:attrNameLst>
                                      </p:cBhvr>
                                      <p:to>
                                        <p:strVal val="visible"/>
                                      </p:to>
                                    </p:set>
                                    <p:anim calcmode="lin" valueType="num">
                                      <p:cBhvr additive="base">
                                        <p:cTn id="19" dur="500" fill="hold"/>
                                        <p:tgtEl>
                                          <p:spTgt spid="26629">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6629">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6629">
                                            <p:txEl>
                                              <p:pRg st="6" end="6"/>
                                            </p:txEl>
                                          </p:spTgt>
                                        </p:tgtEl>
                                        <p:attrNameLst>
                                          <p:attrName>style.visibility</p:attrName>
                                        </p:attrNameLst>
                                      </p:cBhvr>
                                      <p:to>
                                        <p:strVal val="visible"/>
                                      </p:to>
                                    </p:set>
                                    <p:anim calcmode="lin" valueType="num">
                                      <p:cBhvr additive="base">
                                        <p:cTn id="25" dur="500" fill="hold"/>
                                        <p:tgtEl>
                                          <p:spTgt spid="26629">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6629">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6629">
                                            <p:txEl>
                                              <p:pRg st="8" end="8"/>
                                            </p:txEl>
                                          </p:spTgt>
                                        </p:tgtEl>
                                        <p:attrNameLst>
                                          <p:attrName>style.visibility</p:attrName>
                                        </p:attrNameLst>
                                      </p:cBhvr>
                                      <p:to>
                                        <p:strVal val="visible"/>
                                      </p:to>
                                    </p:set>
                                    <p:anim calcmode="lin" valueType="num">
                                      <p:cBhvr additive="base">
                                        <p:cTn id="31" dur="500" fill="hold"/>
                                        <p:tgtEl>
                                          <p:spTgt spid="26629">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6629">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6629">
                                            <p:txEl>
                                              <p:pRg st="10" end="10"/>
                                            </p:txEl>
                                          </p:spTgt>
                                        </p:tgtEl>
                                        <p:attrNameLst>
                                          <p:attrName>style.visibility</p:attrName>
                                        </p:attrNameLst>
                                      </p:cBhvr>
                                      <p:to>
                                        <p:strVal val="visible"/>
                                      </p:to>
                                    </p:set>
                                    <p:anim calcmode="lin" valueType="num">
                                      <p:cBhvr additive="base">
                                        <p:cTn id="37" dur="500" fill="hold"/>
                                        <p:tgtEl>
                                          <p:spTgt spid="26629">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6629">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6629">
                                            <p:txEl>
                                              <p:pRg st="12" end="12"/>
                                            </p:txEl>
                                          </p:spTgt>
                                        </p:tgtEl>
                                        <p:attrNameLst>
                                          <p:attrName>style.visibility</p:attrName>
                                        </p:attrNameLst>
                                      </p:cBhvr>
                                      <p:to>
                                        <p:strVal val="visible"/>
                                      </p:to>
                                    </p:set>
                                    <p:anim calcmode="lin" valueType="num">
                                      <p:cBhvr additive="base">
                                        <p:cTn id="43" dur="500" fill="hold"/>
                                        <p:tgtEl>
                                          <p:spTgt spid="26629">
                                            <p:txEl>
                                              <p:pRg st="12" end="12"/>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6629">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6629">
                                            <p:txEl>
                                              <p:pRg st="14" end="14"/>
                                            </p:txEl>
                                          </p:spTgt>
                                        </p:tgtEl>
                                        <p:attrNameLst>
                                          <p:attrName>style.visibility</p:attrName>
                                        </p:attrNameLst>
                                      </p:cBhvr>
                                      <p:to>
                                        <p:strVal val="visible"/>
                                      </p:to>
                                    </p:set>
                                    <p:anim calcmode="lin" valueType="num">
                                      <p:cBhvr additive="base">
                                        <p:cTn id="49" dur="500" fill="hold"/>
                                        <p:tgtEl>
                                          <p:spTgt spid="26629">
                                            <p:txEl>
                                              <p:pRg st="14" end="14"/>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6629">
                                            <p:txEl>
                                              <p:pRg st="14" end="1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Title 1"/>
          <p:cNvSpPr>
            <a:spLocks/>
          </p:cNvSpPr>
          <p:nvPr/>
        </p:nvSpPr>
        <p:spPr bwMode="auto">
          <a:xfrm>
            <a:off x="1447800" y="228600"/>
            <a:ext cx="7239000" cy="609600"/>
          </a:xfrm>
          <a:prstGeom prst="rect">
            <a:avLst/>
          </a:prstGeom>
          <a:noFill/>
          <a:ln w="9525">
            <a:noFill/>
            <a:miter lim="800000"/>
            <a:headEnd/>
            <a:tailEnd/>
          </a:ln>
        </p:spPr>
        <p:txBody>
          <a:bodyPr/>
          <a:lstStyle/>
          <a:p>
            <a:r>
              <a:rPr lang="en-US" sz="2800">
                <a:solidFill>
                  <a:srgbClr val="EA2027"/>
                </a:solidFill>
              </a:rPr>
              <a:t>The Suspect Call - Introduction</a:t>
            </a:r>
          </a:p>
        </p:txBody>
      </p:sp>
      <p:sp>
        <p:nvSpPr>
          <p:cNvPr id="39939" name="Content Placeholder 2"/>
          <p:cNvSpPr>
            <a:spLocks/>
          </p:cNvSpPr>
          <p:nvPr/>
        </p:nvSpPr>
        <p:spPr bwMode="auto">
          <a:xfrm>
            <a:off x="381000" y="1066800"/>
            <a:ext cx="7239000" cy="5486400"/>
          </a:xfrm>
          <a:prstGeom prst="rect">
            <a:avLst/>
          </a:prstGeom>
          <a:noFill/>
          <a:ln w="9525">
            <a:noFill/>
            <a:miter lim="800000"/>
            <a:headEnd/>
            <a:tailEnd/>
          </a:ln>
        </p:spPr>
        <p:txBody>
          <a:bodyPr/>
          <a:lstStyle/>
          <a:p>
            <a:pPr marL="457200" indent="-457200" defTabSz="914400">
              <a:spcBef>
                <a:spcPct val="20000"/>
              </a:spcBef>
              <a:buFont typeface="Arial" charset="0"/>
              <a:buNone/>
            </a:pPr>
            <a:r>
              <a:rPr lang="en-US" sz="2400">
                <a:latin typeface="Century Gothic" pitchFamily="34" charset="0"/>
              </a:rPr>
              <a:t>Top Tips…</a:t>
            </a:r>
          </a:p>
          <a:p>
            <a:pPr marL="457200" indent="-457200" defTabSz="914400">
              <a:spcBef>
                <a:spcPct val="20000"/>
              </a:spcBef>
              <a:buFont typeface="Arial" charset="0"/>
              <a:buNone/>
            </a:pPr>
            <a:endParaRPr lang="en-US" sz="2400">
              <a:latin typeface="Century Gothic" pitchFamily="34" charset="0"/>
            </a:endParaRPr>
          </a:p>
          <a:p>
            <a:pPr marL="457200" indent="-457200" defTabSz="914400">
              <a:spcBef>
                <a:spcPct val="20000"/>
              </a:spcBef>
              <a:buFont typeface="Arial" charset="0"/>
              <a:buChar char="•"/>
            </a:pPr>
            <a:r>
              <a:rPr lang="en-US" sz="2000">
                <a:latin typeface="Century Gothic" pitchFamily="34" charset="0"/>
              </a:rPr>
              <a:t>The ‘Elevator Rule’</a:t>
            </a:r>
          </a:p>
          <a:p>
            <a:pPr marL="457200" indent="-457200" defTabSz="914400">
              <a:spcBef>
                <a:spcPct val="20000"/>
              </a:spcBef>
              <a:buFont typeface="Arial" charset="0"/>
              <a:buChar char="•"/>
            </a:pPr>
            <a:r>
              <a:rPr lang="en-US" sz="2000">
                <a:latin typeface="Century Gothic" pitchFamily="34" charset="0"/>
              </a:rPr>
              <a:t>20 Seconds to engage your Suspect</a:t>
            </a:r>
          </a:p>
          <a:p>
            <a:pPr marL="457200" indent="-457200" defTabSz="914400">
              <a:spcBef>
                <a:spcPct val="20000"/>
              </a:spcBef>
              <a:buFont typeface="Arial" charset="0"/>
              <a:buChar char="•"/>
            </a:pPr>
            <a:r>
              <a:rPr lang="en-US" sz="2000">
                <a:latin typeface="Century Gothic" pitchFamily="34" charset="0"/>
              </a:rPr>
              <a:t>Establish relevancy and credibility</a:t>
            </a:r>
          </a:p>
          <a:p>
            <a:pPr marL="457200" indent="-457200" defTabSz="914400">
              <a:spcBef>
                <a:spcPct val="20000"/>
              </a:spcBef>
              <a:buFont typeface="Arial" charset="0"/>
              <a:buChar char="•"/>
            </a:pPr>
            <a:r>
              <a:rPr lang="en-US" sz="2000">
                <a:latin typeface="Century Gothic" pitchFamily="34" charset="0"/>
              </a:rPr>
              <a:t>The ability to naturally communicate</a:t>
            </a:r>
          </a:p>
          <a:p>
            <a:pPr marL="457200" indent="-457200" defTabSz="914400">
              <a:spcBef>
                <a:spcPct val="20000"/>
              </a:spcBef>
              <a:buFont typeface="Arial" charset="0"/>
              <a:buChar char="•"/>
            </a:pPr>
            <a:r>
              <a:rPr lang="en-US" sz="2000">
                <a:latin typeface="Century Gothic" pitchFamily="34" charset="0"/>
              </a:rPr>
              <a:t>Disguise your ‘Pitch’ as conversation</a:t>
            </a:r>
          </a:p>
          <a:p>
            <a:pPr marL="457200" indent="-457200" defTabSz="914400">
              <a:spcBef>
                <a:spcPct val="20000"/>
              </a:spcBef>
              <a:buFont typeface="Arial" charset="0"/>
              <a:buChar char="•"/>
            </a:pPr>
            <a:r>
              <a:rPr lang="en-US" sz="2000">
                <a:latin typeface="Century Gothic" pitchFamily="34" charset="0"/>
              </a:rPr>
              <a:t>Create a relationship</a:t>
            </a:r>
          </a:p>
          <a:p>
            <a:pPr marL="457200" indent="-457200" defTabSz="914400">
              <a:spcBef>
                <a:spcPct val="20000"/>
              </a:spcBef>
              <a:buFont typeface="Arial" charset="0"/>
              <a:buChar char="•"/>
            </a:pPr>
            <a:r>
              <a:rPr lang="en-US" sz="2000">
                <a:latin typeface="Century Gothic" pitchFamily="34" charset="0"/>
              </a:rPr>
              <a:t>Have confidence in your ‘Hook’</a:t>
            </a:r>
          </a:p>
          <a:p>
            <a:pPr marL="457200" indent="-457200" defTabSz="914400">
              <a:spcBef>
                <a:spcPct val="20000"/>
              </a:spcBef>
              <a:buFont typeface="Arial" charset="0"/>
              <a:buChar char="•"/>
            </a:pPr>
            <a:r>
              <a:rPr lang="en-US" sz="2000">
                <a:latin typeface="Century Gothic" pitchFamily="34" charset="0"/>
              </a:rPr>
              <a:t>A good ‘Hook’ removes the element of a ‘Cold Call’</a:t>
            </a:r>
          </a:p>
          <a:p>
            <a:pPr marL="457200" indent="-457200" defTabSz="914400">
              <a:spcBef>
                <a:spcPct val="20000"/>
              </a:spcBef>
              <a:buFont typeface="Arial" charset="0"/>
              <a:buChar char="•"/>
            </a:pPr>
            <a:r>
              <a:rPr lang="en-US" sz="2000">
                <a:latin typeface="Century Gothic" pitchFamily="34" charset="0"/>
              </a:rPr>
              <a:t>Be polite yet respectfully persistent</a:t>
            </a:r>
          </a:p>
          <a:p>
            <a:pPr marL="457200" indent="-457200" defTabSz="914400">
              <a:spcBef>
                <a:spcPct val="20000"/>
              </a:spcBef>
              <a:buFont typeface="Arial" charset="0"/>
              <a:buChar char="•"/>
            </a:pPr>
            <a:r>
              <a:rPr lang="en-US" sz="2000">
                <a:latin typeface="Century Gothic" pitchFamily="34" charset="0"/>
              </a:rPr>
              <a:t>Deal with objections</a:t>
            </a:r>
          </a:p>
          <a:p>
            <a:pPr marL="457200" indent="-457200" defTabSz="914400">
              <a:spcBef>
                <a:spcPct val="20000"/>
              </a:spcBef>
              <a:buFont typeface="Arial" charset="0"/>
              <a:buChar char="•"/>
            </a:pPr>
            <a:r>
              <a:rPr lang="en-US" sz="2000">
                <a:latin typeface="Century Gothic" pitchFamily="34" charset="0"/>
              </a:rPr>
              <a:t>Sound like an expert</a:t>
            </a:r>
          </a:p>
          <a:p>
            <a:pPr marL="457200" indent="-457200" defTabSz="914400">
              <a:spcBef>
                <a:spcPct val="20000"/>
              </a:spcBef>
              <a:buFont typeface="Arial" charset="0"/>
              <a:buNone/>
            </a:pPr>
            <a:endParaRPr lang="en-US" sz="2000">
              <a:latin typeface="Century Gothic" pitchFamily="34" charset="0"/>
            </a:endParaRPr>
          </a:p>
          <a:p>
            <a:pPr marL="457200" indent="-457200" defTabSz="914400">
              <a:spcBef>
                <a:spcPct val="20000"/>
              </a:spcBef>
              <a:buFont typeface="Arial" charset="0"/>
              <a:buChar char="•"/>
            </a:pPr>
            <a:endParaRPr lang="en-US" sz="2000">
              <a:latin typeface="Century Gothic" pitchFamily="34" charset="0"/>
            </a:endParaRPr>
          </a:p>
          <a:p>
            <a:pPr marL="457200" indent="-457200" defTabSz="914400">
              <a:spcBef>
                <a:spcPct val="20000"/>
              </a:spcBef>
              <a:buFont typeface="Arial" charset="0"/>
              <a:buChar char="•"/>
            </a:pPr>
            <a:endParaRPr lang="en-US" sz="2000"/>
          </a:p>
        </p:txBody>
      </p:sp>
      <p:pic>
        <p:nvPicPr>
          <p:cNvPr id="39941" name="Picture 5" descr="http://prettyinwhiteweddingplanning.co.uk/wp-content/uploads/2011/05/top-tips1.jpg"/>
          <p:cNvPicPr>
            <a:picLocks noChangeAspect="1" noChangeArrowheads="1"/>
          </p:cNvPicPr>
          <p:nvPr/>
        </p:nvPicPr>
        <p:blipFill>
          <a:blip r:embed="rId2"/>
          <a:srcRect/>
          <a:stretch>
            <a:fillRect/>
          </a:stretch>
        </p:blipFill>
        <p:spPr bwMode="auto">
          <a:xfrm>
            <a:off x="6334125" y="990600"/>
            <a:ext cx="2809875" cy="28575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9939">
                                            <p:txEl>
                                              <p:pRg st="2" end="2"/>
                                            </p:txEl>
                                          </p:spTgt>
                                        </p:tgtEl>
                                        <p:attrNameLst>
                                          <p:attrName>style.visibility</p:attrName>
                                        </p:attrNameLst>
                                      </p:cBhvr>
                                      <p:to>
                                        <p:strVal val="visible"/>
                                      </p:to>
                                    </p:set>
                                    <p:anim calcmode="lin" valueType="num">
                                      <p:cBhvr additive="base">
                                        <p:cTn id="7" dur="500" fill="hold"/>
                                        <p:tgtEl>
                                          <p:spTgt spid="39939">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993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9939">
                                            <p:txEl>
                                              <p:pRg st="3" end="3"/>
                                            </p:txEl>
                                          </p:spTgt>
                                        </p:tgtEl>
                                        <p:attrNameLst>
                                          <p:attrName>style.visibility</p:attrName>
                                        </p:attrNameLst>
                                      </p:cBhvr>
                                      <p:to>
                                        <p:strVal val="visible"/>
                                      </p:to>
                                    </p:set>
                                    <p:anim calcmode="lin" valueType="num">
                                      <p:cBhvr additive="base">
                                        <p:cTn id="13" dur="500" fill="hold"/>
                                        <p:tgtEl>
                                          <p:spTgt spid="39939">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993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9939">
                                            <p:txEl>
                                              <p:pRg st="4" end="4"/>
                                            </p:txEl>
                                          </p:spTgt>
                                        </p:tgtEl>
                                        <p:attrNameLst>
                                          <p:attrName>style.visibility</p:attrName>
                                        </p:attrNameLst>
                                      </p:cBhvr>
                                      <p:to>
                                        <p:strVal val="visible"/>
                                      </p:to>
                                    </p:set>
                                    <p:anim calcmode="lin" valueType="num">
                                      <p:cBhvr additive="base">
                                        <p:cTn id="19" dur="500" fill="hold"/>
                                        <p:tgtEl>
                                          <p:spTgt spid="39939">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9939">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9939">
                                            <p:txEl>
                                              <p:pRg st="5" end="5"/>
                                            </p:txEl>
                                          </p:spTgt>
                                        </p:tgtEl>
                                        <p:attrNameLst>
                                          <p:attrName>style.visibility</p:attrName>
                                        </p:attrNameLst>
                                      </p:cBhvr>
                                      <p:to>
                                        <p:strVal val="visible"/>
                                      </p:to>
                                    </p:set>
                                    <p:anim calcmode="lin" valueType="num">
                                      <p:cBhvr additive="base">
                                        <p:cTn id="25" dur="500" fill="hold"/>
                                        <p:tgtEl>
                                          <p:spTgt spid="39939">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9939">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9939">
                                            <p:txEl>
                                              <p:pRg st="6" end="6"/>
                                            </p:txEl>
                                          </p:spTgt>
                                        </p:tgtEl>
                                        <p:attrNameLst>
                                          <p:attrName>style.visibility</p:attrName>
                                        </p:attrNameLst>
                                      </p:cBhvr>
                                      <p:to>
                                        <p:strVal val="visible"/>
                                      </p:to>
                                    </p:set>
                                    <p:anim calcmode="lin" valueType="num">
                                      <p:cBhvr additive="base">
                                        <p:cTn id="31" dur="500" fill="hold"/>
                                        <p:tgtEl>
                                          <p:spTgt spid="39939">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9939">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9939">
                                            <p:txEl>
                                              <p:pRg st="7" end="7"/>
                                            </p:txEl>
                                          </p:spTgt>
                                        </p:tgtEl>
                                        <p:attrNameLst>
                                          <p:attrName>style.visibility</p:attrName>
                                        </p:attrNameLst>
                                      </p:cBhvr>
                                      <p:to>
                                        <p:strVal val="visible"/>
                                      </p:to>
                                    </p:set>
                                    <p:anim calcmode="lin" valueType="num">
                                      <p:cBhvr additive="base">
                                        <p:cTn id="37" dur="500" fill="hold"/>
                                        <p:tgtEl>
                                          <p:spTgt spid="39939">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9939">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9939">
                                            <p:txEl>
                                              <p:pRg st="8" end="8"/>
                                            </p:txEl>
                                          </p:spTgt>
                                        </p:tgtEl>
                                        <p:attrNameLst>
                                          <p:attrName>style.visibility</p:attrName>
                                        </p:attrNameLst>
                                      </p:cBhvr>
                                      <p:to>
                                        <p:strVal val="visible"/>
                                      </p:to>
                                    </p:set>
                                    <p:anim calcmode="lin" valueType="num">
                                      <p:cBhvr additive="base">
                                        <p:cTn id="43" dur="500" fill="hold"/>
                                        <p:tgtEl>
                                          <p:spTgt spid="39939">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9939">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9939">
                                            <p:txEl>
                                              <p:pRg st="9" end="9"/>
                                            </p:txEl>
                                          </p:spTgt>
                                        </p:tgtEl>
                                        <p:attrNameLst>
                                          <p:attrName>style.visibility</p:attrName>
                                        </p:attrNameLst>
                                      </p:cBhvr>
                                      <p:to>
                                        <p:strVal val="visible"/>
                                      </p:to>
                                    </p:set>
                                    <p:anim calcmode="lin" valueType="num">
                                      <p:cBhvr additive="base">
                                        <p:cTn id="49" dur="500" fill="hold"/>
                                        <p:tgtEl>
                                          <p:spTgt spid="39939">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9939">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9939">
                                            <p:txEl>
                                              <p:pRg st="10" end="10"/>
                                            </p:txEl>
                                          </p:spTgt>
                                        </p:tgtEl>
                                        <p:attrNameLst>
                                          <p:attrName>style.visibility</p:attrName>
                                        </p:attrNameLst>
                                      </p:cBhvr>
                                      <p:to>
                                        <p:strVal val="visible"/>
                                      </p:to>
                                    </p:set>
                                    <p:anim calcmode="lin" valueType="num">
                                      <p:cBhvr additive="base">
                                        <p:cTn id="55" dur="500" fill="hold"/>
                                        <p:tgtEl>
                                          <p:spTgt spid="39939">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9939">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9939">
                                            <p:txEl>
                                              <p:pRg st="11" end="11"/>
                                            </p:txEl>
                                          </p:spTgt>
                                        </p:tgtEl>
                                        <p:attrNameLst>
                                          <p:attrName>style.visibility</p:attrName>
                                        </p:attrNameLst>
                                      </p:cBhvr>
                                      <p:to>
                                        <p:strVal val="visible"/>
                                      </p:to>
                                    </p:set>
                                    <p:anim calcmode="lin" valueType="num">
                                      <p:cBhvr additive="base">
                                        <p:cTn id="61" dur="500" fill="hold"/>
                                        <p:tgtEl>
                                          <p:spTgt spid="39939">
                                            <p:txEl>
                                              <p:pRg st="11" end="11"/>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9939">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9939">
                                            <p:txEl>
                                              <p:pRg st="12" end="12"/>
                                            </p:txEl>
                                          </p:spTgt>
                                        </p:tgtEl>
                                        <p:attrNameLst>
                                          <p:attrName>style.visibility</p:attrName>
                                        </p:attrNameLst>
                                      </p:cBhvr>
                                      <p:to>
                                        <p:strVal val="visible"/>
                                      </p:to>
                                    </p:set>
                                    <p:anim calcmode="lin" valueType="num">
                                      <p:cBhvr additive="base">
                                        <p:cTn id="67" dur="500" fill="hold"/>
                                        <p:tgtEl>
                                          <p:spTgt spid="39939">
                                            <p:txEl>
                                              <p:pRg st="12" end="12"/>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9939">
                                            <p:txEl>
                                              <p:pRg st="12" end="12"/>
                                            </p:txEl>
                                          </p:spTgt>
                                        </p:tgtEl>
                                        <p:attrNameLst>
                                          <p:attrName>ppt_y</p:attrName>
                                        </p:attrNameLst>
                                      </p:cBhvr>
                                      <p:tavLst>
                                        <p:tav tm="0">
                                          <p:val>
                                            <p:strVal val="1+#ppt_h/2"/>
                                          </p:val>
                                        </p:tav>
                                        <p:tav tm="100000">
                                          <p:val>
                                            <p:strVal val="#ppt_y"/>
                                          </p:val>
                                        </p:tav>
                                      </p:tavLst>
                                    </p:anim>
                                  </p:childTnLst>
                                </p:cTn>
                              </p:par>
                              <p:par>
                                <p:cTn id="69" presetID="2" presetClass="entr" presetSubtype="8" fill="hold" nodeType="withEffect">
                                  <p:stCondLst>
                                    <p:cond delay="0"/>
                                  </p:stCondLst>
                                  <p:childTnLst>
                                    <p:set>
                                      <p:cBhvr>
                                        <p:cTn id="70" dur="1" fill="hold">
                                          <p:stCondLst>
                                            <p:cond delay="0"/>
                                          </p:stCondLst>
                                        </p:cTn>
                                        <p:tgtEl>
                                          <p:spTgt spid="39941"/>
                                        </p:tgtEl>
                                        <p:attrNameLst>
                                          <p:attrName>style.visibility</p:attrName>
                                        </p:attrNameLst>
                                      </p:cBhvr>
                                      <p:to>
                                        <p:strVal val="visible"/>
                                      </p:to>
                                    </p:set>
                                    <p:anim calcmode="lin" valueType="num">
                                      <p:cBhvr additive="base">
                                        <p:cTn id="71" dur="1000" fill="hold"/>
                                        <p:tgtEl>
                                          <p:spTgt spid="39941"/>
                                        </p:tgtEl>
                                        <p:attrNameLst>
                                          <p:attrName>ppt_x</p:attrName>
                                        </p:attrNameLst>
                                      </p:cBhvr>
                                      <p:tavLst>
                                        <p:tav tm="0">
                                          <p:val>
                                            <p:strVal val="0-#ppt_w/2"/>
                                          </p:val>
                                        </p:tav>
                                        <p:tav tm="100000">
                                          <p:val>
                                            <p:strVal val="#ppt_x"/>
                                          </p:val>
                                        </p:tav>
                                      </p:tavLst>
                                    </p:anim>
                                    <p:anim calcmode="lin" valueType="num">
                                      <p:cBhvr additive="base">
                                        <p:cTn id="72" dur="1000" fill="hold"/>
                                        <p:tgtEl>
                                          <p:spTgt spid="399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60" name="Title 1"/>
          <p:cNvSpPr>
            <a:spLocks/>
          </p:cNvSpPr>
          <p:nvPr/>
        </p:nvSpPr>
        <p:spPr bwMode="auto">
          <a:xfrm>
            <a:off x="1447800" y="228600"/>
            <a:ext cx="7239000" cy="609600"/>
          </a:xfrm>
          <a:prstGeom prst="rect">
            <a:avLst/>
          </a:prstGeom>
          <a:noFill/>
          <a:ln w="9525">
            <a:noFill/>
            <a:miter lim="800000"/>
            <a:headEnd/>
            <a:tailEnd/>
          </a:ln>
        </p:spPr>
        <p:txBody>
          <a:bodyPr/>
          <a:lstStyle/>
          <a:p>
            <a:r>
              <a:rPr lang="en-GB" sz="2800">
                <a:solidFill>
                  <a:srgbClr val="EA2027"/>
                </a:solidFill>
              </a:rPr>
              <a:t>The Suspect Call - Information</a:t>
            </a:r>
          </a:p>
        </p:txBody>
      </p:sp>
      <p:sp>
        <p:nvSpPr>
          <p:cNvPr id="43011" name="Content Placeholder 2"/>
          <p:cNvSpPr>
            <a:spLocks noGrp="1"/>
          </p:cNvSpPr>
          <p:nvPr>
            <p:ph idx="4294967295"/>
          </p:nvPr>
        </p:nvSpPr>
        <p:spPr>
          <a:xfrm>
            <a:off x="457200" y="1341438"/>
            <a:ext cx="8229600" cy="4983162"/>
          </a:xfrm>
          <a:noFill/>
        </p:spPr>
        <p:txBody>
          <a:bodyPr/>
          <a:lstStyle/>
          <a:p>
            <a:pPr marL="457200" indent="-457200" defTabSz="914400" eaLnBrk="1" hangingPunct="1">
              <a:buFont typeface="Arial" charset="0"/>
              <a:buNone/>
            </a:pPr>
            <a:r>
              <a:rPr lang="en-GB" sz="2400" dirty="0" smtClean="0">
                <a:latin typeface="Century Gothic" pitchFamily="34" charset="0"/>
              </a:rPr>
              <a:t>Top Floor </a:t>
            </a:r>
            <a:r>
              <a:rPr lang="en-GB" sz="2400" dirty="0" smtClean="0">
                <a:latin typeface="Century Gothic" pitchFamily="34" charset="0"/>
              </a:rPr>
              <a:t>to </a:t>
            </a:r>
            <a:r>
              <a:rPr lang="en-GB" sz="2400" dirty="0" smtClean="0">
                <a:latin typeface="Century Gothic" pitchFamily="34" charset="0"/>
              </a:rPr>
              <a:t>Shop Floor - </a:t>
            </a:r>
          </a:p>
          <a:p>
            <a:pPr marL="457200" indent="-457200" defTabSz="914400" eaLnBrk="1" hangingPunct="1">
              <a:buFont typeface="Century Gothic" pitchFamily="34" charset="0"/>
              <a:buAutoNum type="arabicPeriod"/>
            </a:pPr>
            <a:endParaRPr lang="en-GB" sz="2000" dirty="0" smtClean="0">
              <a:latin typeface="Century Gothic" pitchFamily="34" charset="0"/>
            </a:endParaRPr>
          </a:p>
          <a:p>
            <a:pPr marL="457200" indent="-457200" defTabSz="914400" eaLnBrk="1" hangingPunct="1">
              <a:buFont typeface="Century Gothic" pitchFamily="34" charset="0"/>
              <a:buAutoNum type="arabicPeriod"/>
            </a:pPr>
            <a:r>
              <a:rPr lang="en-GB" sz="2000" dirty="0" smtClean="0">
                <a:latin typeface="Century Gothic" pitchFamily="34" charset="0"/>
              </a:rPr>
              <a:t>Strategic Management –</a:t>
            </a:r>
            <a:r>
              <a:rPr lang="en-GB" sz="2000" dirty="0" smtClean="0"/>
              <a:t> </a:t>
            </a:r>
          </a:p>
          <a:p>
            <a:pPr marL="857250" lvl="1" indent="-457200" defTabSz="914400" eaLnBrk="1" hangingPunct="1">
              <a:buFont typeface="Arial" charset="0"/>
              <a:buChar char="•"/>
            </a:pPr>
            <a:r>
              <a:rPr lang="en-GB" sz="1400" dirty="0" smtClean="0">
                <a:latin typeface="Century Gothic" pitchFamily="34" charset="0"/>
              </a:rPr>
              <a:t>Understanding the business structure, size, turnover and profitability. The Board and Senior management structure, the forward facing business plan and the companies ‘unique selling points’.</a:t>
            </a:r>
          </a:p>
          <a:p>
            <a:pPr marL="457200" indent="-457200" defTabSz="914400" eaLnBrk="1" hangingPunct="1"/>
            <a:endParaRPr lang="en-GB" sz="2000" dirty="0" smtClean="0">
              <a:latin typeface="Century Gothic" pitchFamily="34" charset="0"/>
            </a:endParaRPr>
          </a:p>
          <a:p>
            <a:pPr marL="457200" indent="-457200" defTabSz="914400" eaLnBrk="1" hangingPunct="1">
              <a:buFont typeface="Arial" charset="0"/>
              <a:buNone/>
            </a:pPr>
            <a:r>
              <a:rPr lang="en-GB" sz="2000" dirty="0" smtClean="0"/>
              <a:t>2.   </a:t>
            </a:r>
            <a:r>
              <a:rPr lang="en-GB" sz="2000" dirty="0" smtClean="0">
                <a:latin typeface="Century Gothic" pitchFamily="34" charset="0"/>
              </a:rPr>
              <a:t>Continuous Improvement - </a:t>
            </a:r>
          </a:p>
          <a:p>
            <a:pPr marL="857250" lvl="1" indent="-457200" defTabSz="914400" eaLnBrk="1" hangingPunct="1">
              <a:buFont typeface="Arial" charset="0"/>
              <a:buChar char="•"/>
            </a:pPr>
            <a:r>
              <a:rPr lang="en-GB" sz="1400" dirty="0" smtClean="0">
                <a:latin typeface="Century Gothic" pitchFamily="34" charset="0"/>
              </a:rPr>
              <a:t>Looking at all aspects of how organisations are driving continuous improvement, lean, kaizen or six sigma techniques through their organisation</a:t>
            </a:r>
          </a:p>
          <a:p>
            <a:pPr marL="457200" indent="-457200" defTabSz="914400" eaLnBrk="1" hangingPunct="1">
              <a:buFont typeface="Arial" charset="0"/>
              <a:buNone/>
            </a:pPr>
            <a:endParaRPr lang="en-GB" sz="1600" dirty="0" smtClean="0">
              <a:latin typeface="Century Gothic" pitchFamily="34" charset="0"/>
            </a:endParaRPr>
          </a:p>
          <a:p>
            <a:pPr marL="457200" indent="-457200" defTabSz="914400" eaLnBrk="1" hangingPunct="1">
              <a:buFont typeface="Arial" charset="0"/>
              <a:buNone/>
            </a:pPr>
            <a:r>
              <a:rPr lang="en-GB" sz="2000" dirty="0" smtClean="0"/>
              <a:t>3.    </a:t>
            </a:r>
            <a:r>
              <a:rPr lang="en-GB" sz="2000" dirty="0" smtClean="0">
                <a:latin typeface="Century Gothic" pitchFamily="34" charset="0"/>
              </a:rPr>
              <a:t>People Management - </a:t>
            </a:r>
          </a:p>
          <a:p>
            <a:pPr marL="857250" lvl="1" indent="-457200" defTabSz="914400">
              <a:buFont typeface="Arial" charset="0"/>
              <a:buChar char="•"/>
            </a:pPr>
            <a:r>
              <a:rPr lang="en-GB" sz="1200" dirty="0" smtClean="0"/>
              <a:t> </a:t>
            </a:r>
            <a:r>
              <a:rPr lang="en-GB" sz="1400" dirty="0" smtClean="0">
                <a:latin typeface="Century Gothic" pitchFamily="34" charset="0"/>
              </a:rPr>
              <a:t>From recruitment, retention and development, this core area explores how         organisations deal with people management. people are always crucial to  the success of most great companies.</a:t>
            </a:r>
          </a:p>
          <a:p>
            <a:pPr marL="457200" indent="-457200" defTabSz="914400">
              <a:buFont typeface="Arial" charset="0"/>
              <a:buNone/>
            </a:pPr>
            <a:r>
              <a:rPr lang="en-GB" sz="1400" dirty="0" smtClean="0"/>
              <a:t> </a:t>
            </a:r>
          </a:p>
          <a:p>
            <a:pPr marL="457200" indent="-457200" defTabSz="914400" eaLnBrk="1" hangingPunct="1"/>
            <a:endParaRPr lang="en-GB" sz="1600" dirty="0" smtClean="0"/>
          </a:p>
          <a:p>
            <a:pPr marL="457200" indent="-457200" defTabSz="914400" eaLnBrk="1" hangingPunct="1">
              <a:buFont typeface="Arial" charset="0"/>
              <a:buNone/>
            </a:pPr>
            <a:endParaRPr lang="en-GB" sz="2000" dirty="0" smtClean="0"/>
          </a:p>
          <a:p>
            <a:pPr marL="457200" indent="-457200" defTabSz="914400" eaLnBrk="1" hangingPunct="1">
              <a:buFont typeface="Arial" charset="0"/>
              <a:buNone/>
            </a:pPr>
            <a:endParaRPr lang="en-GB" sz="2400" dirty="0" smtClean="0"/>
          </a:p>
          <a:p>
            <a:pPr marL="457200" indent="-457200" defTabSz="914400" eaLnBrk="1" hangingPunct="1">
              <a:buFont typeface="Arial" charset="0"/>
              <a:buNone/>
            </a:pPr>
            <a:endParaRPr lang="en-GB" sz="2400" dirty="0" smtClean="0"/>
          </a:p>
          <a:p>
            <a:pPr marL="457200" indent="-457200" defTabSz="914400" eaLnBrk="1" hangingPunct="1">
              <a:buFont typeface="Arial" charset="0"/>
              <a:buNone/>
            </a:pPr>
            <a:endParaRPr lang="en-GB" sz="2400" dirty="0" smtClean="0"/>
          </a:p>
          <a:p>
            <a:pPr marL="457200" indent="-457200" defTabSz="914400" eaLnBrk="1" hangingPunct="1">
              <a:buFont typeface="Arial" charset="0"/>
              <a:buNone/>
            </a:pPr>
            <a:endParaRPr lang="en-GB" sz="240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011">
                                            <p:bg/>
                                          </p:spTgt>
                                        </p:tgtEl>
                                        <p:attrNameLst>
                                          <p:attrName>style.visibility</p:attrName>
                                        </p:attrNameLst>
                                      </p:cBhvr>
                                      <p:to>
                                        <p:strVal val="visible"/>
                                      </p:to>
                                    </p:set>
                                    <p:anim calcmode="lin" valueType="num">
                                      <p:cBhvr additive="base">
                                        <p:cTn id="7" dur="500" fill="hold"/>
                                        <p:tgtEl>
                                          <p:spTgt spid="43011">
                                            <p:bg/>
                                          </p:spTgt>
                                        </p:tgtEl>
                                        <p:attrNameLst>
                                          <p:attrName>ppt_x</p:attrName>
                                        </p:attrNameLst>
                                      </p:cBhvr>
                                      <p:tavLst>
                                        <p:tav tm="0">
                                          <p:val>
                                            <p:strVal val="#ppt_x"/>
                                          </p:val>
                                        </p:tav>
                                        <p:tav tm="100000">
                                          <p:val>
                                            <p:strVal val="#ppt_x"/>
                                          </p:val>
                                        </p:tav>
                                      </p:tavLst>
                                    </p:anim>
                                    <p:anim calcmode="lin" valueType="num">
                                      <p:cBhvr additive="base">
                                        <p:cTn id="8" dur="500" fill="hold"/>
                                        <p:tgtEl>
                                          <p:spTgt spid="43011">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3011">
                                            <p:txEl>
                                              <p:pRg st="0" end="0"/>
                                            </p:txEl>
                                          </p:spTgt>
                                        </p:tgtEl>
                                        <p:attrNameLst>
                                          <p:attrName>style.visibility</p:attrName>
                                        </p:attrNameLst>
                                      </p:cBhvr>
                                      <p:to>
                                        <p:strVal val="visible"/>
                                      </p:to>
                                    </p:set>
                                    <p:anim calcmode="lin" valueType="num">
                                      <p:cBhvr additive="base">
                                        <p:cTn id="13" dur="500" fill="hold"/>
                                        <p:tgtEl>
                                          <p:spTgt spid="43011">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301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3011">
                                            <p:txEl>
                                              <p:pRg st="2" end="2"/>
                                            </p:txEl>
                                          </p:spTgt>
                                        </p:tgtEl>
                                        <p:attrNameLst>
                                          <p:attrName>style.visibility</p:attrName>
                                        </p:attrNameLst>
                                      </p:cBhvr>
                                      <p:to>
                                        <p:strVal val="visible"/>
                                      </p:to>
                                    </p:set>
                                    <p:anim calcmode="lin" valueType="num">
                                      <p:cBhvr additive="base">
                                        <p:cTn id="19" dur="500" fill="hold"/>
                                        <p:tgtEl>
                                          <p:spTgt spid="43011">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3011">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3011">
                                            <p:txEl>
                                              <p:pRg st="3" end="3"/>
                                            </p:txEl>
                                          </p:spTgt>
                                        </p:tgtEl>
                                        <p:attrNameLst>
                                          <p:attrName>style.visibility</p:attrName>
                                        </p:attrNameLst>
                                      </p:cBhvr>
                                      <p:to>
                                        <p:strVal val="visible"/>
                                      </p:to>
                                    </p:set>
                                    <p:anim calcmode="lin" valueType="num">
                                      <p:cBhvr additive="base">
                                        <p:cTn id="23" dur="500" fill="hold"/>
                                        <p:tgtEl>
                                          <p:spTgt spid="43011">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3011">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43011">
                                            <p:txEl>
                                              <p:pRg st="5" end="5"/>
                                            </p:txEl>
                                          </p:spTgt>
                                        </p:tgtEl>
                                        <p:attrNameLst>
                                          <p:attrName>style.visibility</p:attrName>
                                        </p:attrNameLst>
                                      </p:cBhvr>
                                      <p:to>
                                        <p:strVal val="visible"/>
                                      </p:to>
                                    </p:set>
                                    <p:anim calcmode="lin" valueType="num">
                                      <p:cBhvr additive="base">
                                        <p:cTn id="29" dur="500" fill="hold"/>
                                        <p:tgtEl>
                                          <p:spTgt spid="43011">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43011">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43011">
                                            <p:txEl>
                                              <p:pRg st="6" end="6"/>
                                            </p:txEl>
                                          </p:spTgt>
                                        </p:tgtEl>
                                        <p:attrNameLst>
                                          <p:attrName>style.visibility</p:attrName>
                                        </p:attrNameLst>
                                      </p:cBhvr>
                                      <p:to>
                                        <p:strVal val="visible"/>
                                      </p:to>
                                    </p:set>
                                    <p:anim calcmode="lin" valueType="num">
                                      <p:cBhvr additive="base">
                                        <p:cTn id="33" dur="500" fill="hold"/>
                                        <p:tgtEl>
                                          <p:spTgt spid="43011">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43011">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43011">
                                            <p:txEl>
                                              <p:pRg st="8" end="8"/>
                                            </p:txEl>
                                          </p:spTgt>
                                        </p:tgtEl>
                                        <p:attrNameLst>
                                          <p:attrName>style.visibility</p:attrName>
                                        </p:attrNameLst>
                                      </p:cBhvr>
                                      <p:to>
                                        <p:strVal val="visible"/>
                                      </p:to>
                                    </p:set>
                                    <p:anim calcmode="lin" valueType="num">
                                      <p:cBhvr additive="base">
                                        <p:cTn id="39" dur="500" fill="hold"/>
                                        <p:tgtEl>
                                          <p:spTgt spid="43011">
                                            <p:txEl>
                                              <p:pRg st="8" end="8"/>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43011">
                                            <p:txEl>
                                              <p:pRg st="8" end="8"/>
                                            </p:txEl>
                                          </p:spTgt>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3011">
                                            <p:txEl>
                                              <p:pRg st="9" end="9"/>
                                            </p:txEl>
                                          </p:spTgt>
                                        </p:tgtEl>
                                        <p:attrNameLst>
                                          <p:attrName>style.visibility</p:attrName>
                                        </p:attrNameLst>
                                      </p:cBhvr>
                                      <p:to>
                                        <p:strVal val="visible"/>
                                      </p:to>
                                    </p:set>
                                    <p:anim calcmode="lin" valueType="num">
                                      <p:cBhvr additive="base">
                                        <p:cTn id="43" dur="500" fill="hold"/>
                                        <p:tgtEl>
                                          <p:spTgt spid="43011">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3011">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43011">
                                            <p:txEl>
                                              <p:pRg st="10" end="10"/>
                                            </p:txEl>
                                          </p:spTgt>
                                        </p:tgtEl>
                                        <p:attrNameLst>
                                          <p:attrName>style.visibility</p:attrName>
                                        </p:attrNameLst>
                                      </p:cBhvr>
                                      <p:to>
                                        <p:strVal val="visible"/>
                                      </p:to>
                                    </p:set>
                                    <p:anim calcmode="lin" valueType="num">
                                      <p:cBhvr additive="base">
                                        <p:cTn id="49" dur="500" fill="hold"/>
                                        <p:tgtEl>
                                          <p:spTgt spid="43011">
                                            <p:txEl>
                                              <p:pRg st="10" end="1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43011">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11" grpId="0" build="p"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Title 1"/>
          <p:cNvSpPr>
            <a:spLocks/>
          </p:cNvSpPr>
          <p:nvPr/>
        </p:nvSpPr>
        <p:spPr bwMode="auto">
          <a:xfrm>
            <a:off x="1447800" y="228600"/>
            <a:ext cx="7239000" cy="609600"/>
          </a:xfrm>
          <a:prstGeom prst="rect">
            <a:avLst/>
          </a:prstGeom>
          <a:noFill/>
          <a:ln w="9525">
            <a:noFill/>
            <a:miter lim="800000"/>
            <a:headEnd/>
            <a:tailEnd/>
          </a:ln>
        </p:spPr>
        <p:txBody>
          <a:bodyPr/>
          <a:lstStyle/>
          <a:p>
            <a:pPr eaLnBrk="0" hangingPunct="0"/>
            <a:r>
              <a:rPr lang="en-GB" sz="2800">
                <a:solidFill>
                  <a:srgbClr val="EA2027"/>
                </a:solidFill>
              </a:rPr>
              <a:t>The Suspect Call - Information</a:t>
            </a:r>
          </a:p>
        </p:txBody>
      </p:sp>
      <p:sp>
        <p:nvSpPr>
          <p:cNvPr id="3" name="Content Placeholder 2"/>
          <p:cNvSpPr>
            <a:spLocks noGrp="1"/>
          </p:cNvSpPr>
          <p:nvPr>
            <p:ph idx="4294967295"/>
          </p:nvPr>
        </p:nvSpPr>
        <p:spPr>
          <a:xfrm>
            <a:off x="457200" y="1371600"/>
            <a:ext cx="8229600" cy="5410200"/>
          </a:xfrm>
          <a:noFill/>
          <a:ln/>
        </p:spPr>
        <p:txBody>
          <a:bodyPr/>
          <a:lstStyle/>
          <a:p>
            <a:pPr marL="457200" indent="-457200" defTabSz="914400" eaLnBrk="1" hangingPunct="1">
              <a:buFont typeface="Arial" charset="0"/>
              <a:buNone/>
            </a:pPr>
            <a:r>
              <a:rPr lang="en-GB" sz="2000" dirty="0" smtClean="0"/>
              <a:t>4.   </a:t>
            </a:r>
            <a:r>
              <a:rPr lang="en-GB" sz="2000" dirty="0" smtClean="0">
                <a:latin typeface="Century Gothic" pitchFamily="34" charset="0"/>
              </a:rPr>
              <a:t>Supply Chain Management - </a:t>
            </a:r>
          </a:p>
          <a:p>
            <a:pPr marL="857250" lvl="1" indent="-457200" defTabSz="914400" eaLnBrk="1" hangingPunct="1">
              <a:buFont typeface="Arial" charset="0"/>
              <a:buChar char="•"/>
            </a:pPr>
            <a:r>
              <a:rPr lang="en-GB" sz="1400" dirty="0" smtClean="0">
                <a:latin typeface="Century Gothic" pitchFamily="34" charset="0"/>
              </a:rPr>
              <a:t>Whether organisations are using a total outsourced solution, off-shoring production or back office requirements or simply working with their top ‘business vendors’ to improve pricing and productivity.</a:t>
            </a:r>
          </a:p>
          <a:p>
            <a:pPr marL="457200" indent="-457200" defTabSz="914400" eaLnBrk="1" hangingPunct="1">
              <a:buFont typeface="Century Gothic" pitchFamily="34" charset="0"/>
              <a:buAutoNum type="arabicPeriod"/>
            </a:pPr>
            <a:endParaRPr lang="en-GB" sz="2000" dirty="0" smtClean="0">
              <a:latin typeface="Century Gothic" pitchFamily="34" charset="0"/>
            </a:endParaRPr>
          </a:p>
          <a:p>
            <a:pPr marL="457200" indent="-457200" defTabSz="914400" eaLnBrk="1" hangingPunct="1">
              <a:buFont typeface="Arial" charset="0"/>
              <a:buAutoNum type="arabicPeriod" startAt="5"/>
            </a:pPr>
            <a:r>
              <a:rPr lang="en-GB" sz="2000" dirty="0" smtClean="0">
                <a:latin typeface="Century Gothic" pitchFamily="34" charset="0"/>
              </a:rPr>
              <a:t>Technology – </a:t>
            </a:r>
          </a:p>
          <a:p>
            <a:pPr marL="857250" lvl="1" indent="-457200" defTabSz="914400" eaLnBrk="1" hangingPunct="1">
              <a:buFont typeface="Arial" charset="0"/>
              <a:buChar char="•"/>
            </a:pPr>
            <a:r>
              <a:rPr lang="en-GB" sz="1400" dirty="0" smtClean="0">
                <a:latin typeface="Century Gothic" pitchFamily="34" charset="0"/>
              </a:rPr>
              <a:t>With the growth of Global economies, it is clear that technology will be a key driver in the future success of most companies. technology enables access to knowledge, data and content and therefore is key to any future business strategy.</a:t>
            </a:r>
          </a:p>
          <a:p>
            <a:pPr marL="457200" indent="-457200" defTabSz="914400" eaLnBrk="1" hangingPunct="1"/>
            <a:endParaRPr lang="en-GB" sz="2000" dirty="0" smtClean="0">
              <a:latin typeface="Century Gothic" pitchFamily="34" charset="0"/>
            </a:endParaRPr>
          </a:p>
          <a:p>
            <a:pPr marL="457200" indent="-457200" defTabSz="914400" eaLnBrk="1" hangingPunct="1">
              <a:buFont typeface="Arial" charset="0"/>
              <a:buNone/>
            </a:pPr>
            <a:r>
              <a:rPr lang="en-GB" sz="2000" dirty="0" smtClean="0">
                <a:latin typeface="Century Gothic" pitchFamily="34" charset="0"/>
              </a:rPr>
              <a:t>6.   Operations - </a:t>
            </a:r>
          </a:p>
          <a:p>
            <a:pPr marL="857250" lvl="1" indent="-457200" defTabSz="914400" eaLnBrk="1" hangingPunct="1">
              <a:buFont typeface="Arial" charset="0"/>
              <a:buChar char="•"/>
            </a:pPr>
            <a:r>
              <a:rPr lang="en-GB" sz="1400" dirty="0" smtClean="0">
                <a:latin typeface="Century Gothic" pitchFamily="34" charset="0"/>
              </a:rPr>
              <a:t>The shop floor is often seen as the ‘engine room’ of any business whether in production, retail, call centres or a service industry. It is useful to look at how these operations are organised, managed and maintained</a:t>
            </a:r>
          </a:p>
          <a:p>
            <a:pPr marL="457200" indent="-457200" defTabSz="914400" eaLnBrk="1" hangingPunct="1">
              <a:buFont typeface="Arial" charset="0"/>
              <a:buNone/>
            </a:pPr>
            <a:endParaRPr lang="en-GB" sz="2000" dirty="0" smtClean="0">
              <a:latin typeface="Century Gothic" pitchFamily="34" charset="0"/>
            </a:endParaRPr>
          </a:p>
          <a:p>
            <a:pPr marL="457200" indent="-457200" defTabSz="914400" eaLnBrk="1" hangingPunct="1">
              <a:buFont typeface="Arial" charset="0"/>
              <a:buAutoNum type="arabicPeriod" startAt="7"/>
            </a:pPr>
            <a:r>
              <a:rPr lang="en-GB" sz="2000" dirty="0" smtClean="0">
                <a:latin typeface="Century Gothic" pitchFamily="34" charset="0"/>
              </a:rPr>
              <a:t>Investments &amp; Developments – </a:t>
            </a:r>
          </a:p>
          <a:p>
            <a:pPr marL="857250" lvl="1" indent="-457200" defTabSz="914400" eaLnBrk="1" hangingPunct="1">
              <a:buFont typeface="Arial" charset="0"/>
              <a:buChar char="•"/>
            </a:pPr>
            <a:r>
              <a:rPr lang="en-GB" sz="1400" dirty="0" smtClean="0">
                <a:latin typeface="Century Gothic" pitchFamily="34" charset="0"/>
              </a:rPr>
              <a:t>Looking at the future of the company and what level of investment or development is planned over the next 12 months.</a:t>
            </a:r>
          </a:p>
          <a:p>
            <a:pPr marL="457200" indent="-457200" defTabSz="914400">
              <a:buFont typeface="Arial" charset="0"/>
              <a:buNone/>
            </a:pPr>
            <a:endParaRPr lang="en-GB" sz="2400" dirty="0" smtClean="0">
              <a:latin typeface="Century Gothic"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 calcmode="lin" valueType="num">
                                      <p:cBhvr additive="base">
                                        <p:cTn id="1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 calcmode="lin" valueType="num">
                                      <p:cBhvr additive="base">
                                        <p:cTn id="2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 calcmode="lin" valueType="num">
                                      <p:cBhvr additive="base">
                                        <p:cTn id="3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 calcmode="lin" valueType="num">
                                      <p:cBhvr additive="base">
                                        <p:cTn id="3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9" end="9"/>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 calcmode="lin" valueType="num">
                                      <p:cBhvr additive="base">
                                        <p:cTn id="41"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Title 1"/>
          <p:cNvSpPr>
            <a:spLocks/>
          </p:cNvSpPr>
          <p:nvPr/>
        </p:nvSpPr>
        <p:spPr bwMode="auto">
          <a:xfrm>
            <a:off x="1447800" y="228600"/>
            <a:ext cx="7239000" cy="609600"/>
          </a:xfrm>
          <a:prstGeom prst="rect">
            <a:avLst/>
          </a:prstGeom>
          <a:noFill/>
          <a:ln w="9525">
            <a:noFill/>
            <a:miter lim="800000"/>
            <a:headEnd/>
            <a:tailEnd/>
          </a:ln>
        </p:spPr>
        <p:txBody>
          <a:bodyPr/>
          <a:lstStyle/>
          <a:p>
            <a:r>
              <a:rPr lang="en-US" sz="2800">
                <a:solidFill>
                  <a:srgbClr val="EA2027"/>
                </a:solidFill>
              </a:rPr>
              <a:t>The Suspect Call - Close</a:t>
            </a:r>
          </a:p>
        </p:txBody>
      </p:sp>
      <p:sp>
        <p:nvSpPr>
          <p:cNvPr id="44035" name="Content Placeholder 2"/>
          <p:cNvSpPr>
            <a:spLocks noGrp="1"/>
          </p:cNvSpPr>
          <p:nvPr>
            <p:ph idx="4294967295"/>
          </p:nvPr>
        </p:nvSpPr>
        <p:spPr>
          <a:xfrm>
            <a:off x="457200" y="990600"/>
            <a:ext cx="8534400" cy="5715000"/>
          </a:xfrm>
          <a:noFill/>
        </p:spPr>
        <p:txBody>
          <a:bodyPr/>
          <a:lstStyle/>
          <a:p>
            <a:pPr eaLnBrk="1" hangingPunct="1">
              <a:buFont typeface="Arial" charset="0"/>
              <a:buNone/>
            </a:pPr>
            <a:r>
              <a:rPr lang="en-US" sz="2400" dirty="0" smtClean="0">
                <a:latin typeface="Century Gothic" pitchFamily="34" charset="0"/>
              </a:rPr>
              <a:t>Close the Call…</a:t>
            </a:r>
          </a:p>
          <a:p>
            <a:pPr eaLnBrk="1" hangingPunct="1">
              <a:buFont typeface="Arial" charset="0"/>
              <a:buNone/>
            </a:pPr>
            <a:endParaRPr lang="en-US" sz="2400" dirty="0" smtClean="0">
              <a:latin typeface="Century Gothic" pitchFamily="34" charset="0"/>
            </a:endParaRPr>
          </a:p>
          <a:p>
            <a:pPr eaLnBrk="1" hangingPunct="1"/>
            <a:r>
              <a:rPr lang="en-US" sz="1600" dirty="0" smtClean="0">
                <a:latin typeface="Century Gothic" pitchFamily="34" charset="0"/>
              </a:rPr>
              <a:t>Although not technically a ‘Sales Call’, closing the Suspect is as important as closing any deal.</a:t>
            </a:r>
          </a:p>
          <a:p>
            <a:pPr eaLnBrk="1" hangingPunct="1"/>
            <a:endParaRPr lang="en-US" sz="1600" dirty="0" smtClean="0">
              <a:latin typeface="Century Gothic" pitchFamily="34" charset="0"/>
            </a:endParaRPr>
          </a:p>
          <a:p>
            <a:pPr eaLnBrk="1" hangingPunct="1"/>
            <a:r>
              <a:rPr lang="en-US" sz="1600" dirty="0" smtClean="0">
                <a:latin typeface="Century Gothic" pitchFamily="34" charset="0"/>
              </a:rPr>
              <a:t>Take control of the situation and deliver a clear message to your Lead as to what happens next.</a:t>
            </a:r>
          </a:p>
          <a:p>
            <a:pPr eaLnBrk="1" hangingPunct="1"/>
            <a:endParaRPr lang="en-US" sz="1600" dirty="0" smtClean="0">
              <a:latin typeface="Century Gothic" pitchFamily="34" charset="0"/>
            </a:endParaRPr>
          </a:p>
          <a:p>
            <a:pPr eaLnBrk="1" hangingPunct="1"/>
            <a:r>
              <a:rPr lang="en-US" sz="1600" dirty="0" smtClean="0">
                <a:latin typeface="Century Gothic" pitchFamily="34" charset="0"/>
              </a:rPr>
              <a:t>Re-cap on points of interest raised in the discussion to make clear your intentions and interest.</a:t>
            </a:r>
          </a:p>
          <a:p>
            <a:pPr eaLnBrk="1" hangingPunct="1"/>
            <a:endParaRPr lang="en-US" sz="1600" dirty="0" smtClean="0">
              <a:latin typeface="Century Gothic" pitchFamily="34" charset="0"/>
            </a:endParaRPr>
          </a:p>
          <a:p>
            <a:pPr eaLnBrk="1" hangingPunct="1"/>
            <a:r>
              <a:rPr lang="en-US" sz="1600" dirty="0" smtClean="0">
                <a:latin typeface="Century Gothic" pitchFamily="34" charset="0"/>
              </a:rPr>
              <a:t>Explain the decision making process including the ‘Editorial meeting’.</a:t>
            </a:r>
          </a:p>
          <a:p>
            <a:pPr eaLnBrk="1" hangingPunct="1"/>
            <a:r>
              <a:rPr lang="en-US" sz="1600" dirty="0" smtClean="0">
                <a:latin typeface="Century Gothic" pitchFamily="34" charset="0"/>
              </a:rPr>
              <a:t>Agree a time (preferably the next morning) to call back with your decision.</a:t>
            </a:r>
          </a:p>
          <a:p>
            <a:pPr eaLnBrk="1" hangingPunct="1"/>
            <a:endParaRPr lang="en-US" sz="1600" dirty="0" smtClean="0">
              <a:latin typeface="Century Gothic" pitchFamily="34" charset="0"/>
            </a:endParaRPr>
          </a:p>
          <a:p>
            <a:pPr eaLnBrk="1" hangingPunct="1"/>
            <a:r>
              <a:rPr lang="en-US" sz="1600" dirty="0" smtClean="0">
                <a:latin typeface="Century Gothic" pitchFamily="34" charset="0"/>
              </a:rPr>
              <a:t>Make absolutely sure you have the telephone number and email addresses, including those of the P.A if possible.</a:t>
            </a:r>
          </a:p>
          <a:p>
            <a:pPr eaLnBrk="1" hangingPunct="1">
              <a:buFont typeface="Arial" charset="0"/>
              <a:buNone/>
            </a:pPr>
            <a:endParaRPr lang="en-US" sz="1600" dirty="0" smtClean="0">
              <a:latin typeface="Century Gothic" pitchFamily="34" charset="0"/>
            </a:endParaRPr>
          </a:p>
          <a:p>
            <a:pPr eaLnBrk="1" hangingPunct="1"/>
            <a:r>
              <a:rPr lang="en-US" sz="1600" dirty="0" smtClean="0">
                <a:latin typeface="Century Gothic" pitchFamily="34" charset="0"/>
              </a:rPr>
              <a:t>Use an Outlook appointment to further strengthen the buy in.</a:t>
            </a:r>
          </a:p>
          <a:p>
            <a:pPr eaLnBrk="1" hangingPunct="1"/>
            <a:endParaRPr lang="en-US" sz="2000" dirty="0" smtClean="0">
              <a:latin typeface="Century Gothic" pitchFamily="34" charset="0"/>
            </a:endParaRPr>
          </a:p>
          <a:p>
            <a:pPr eaLnBrk="1" hangingPunct="1"/>
            <a:endParaRPr lang="en-US" sz="2000" dirty="0" smtClean="0">
              <a:latin typeface="Century Gothic"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035">
                                            <p:bg/>
                                          </p:spTgt>
                                        </p:tgtEl>
                                        <p:attrNameLst>
                                          <p:attrName>style.visibility</p:attrName>
                                        </p:attrNameLst>
                                      </p:cBhvr>
                                      <p:to>
                                        <p:strVal val="visible"/>
                                      </p:to>
                                    </p:set>
                                    <p:anim calcmode="lin" valueType="num">
                                      <p:cBhvr additive="base">
                                        <p:cTn id="7" dur="500" fill="hold"/>
                                        <p:tgtEl>
                                          <p:spTgt spid="44035">
                                            <p:bg/>
                                          </p:spTgt>
                                        </p:tgtEl>
                                        <p:attrNameLst>
                                          <p:attrName>ppt_x</p:attrName>
                                        </p:attrNameLst>
                                      </p:cBhvr>
                                      <p:tavLst>
                                        <p:tav tm="0">
                                          <p:val>
                                            <p:strVal val="#ppt_x"/>
                                          </p:val>
                                        </p:tav>
                                        <p:tav tm="100000">
                                          <p:val>
                                            <p:strVal val="#ppt_x"/>
                                          </p:val>
                                        </p:tav>
                                      </p:tavLst>
                                    </p:anim>
                                    <p:anim calcmode="lin" valueType="num">
                                      <p:cBhvr additive="base">
                                        <p:cTn id="8" dur="500" fill="hold"/>
                                        <p:tgtEl>
                                          <p:spTgt spid="44035">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4035">
                                            <p:txEl>
                                              <p:pRg st="0" end="0"/>
                                            </p:txEl>
                                          </p:spTgt>
                                        </p:tgtEl>
                                        <p:attrNameLst>
                                          <p:attrName>style.visibility</p:attrName>
                                        </p:attrNameLst>
                                      </p:cBhvr>
                                      <p:to>
                                        <p:strVal val="visible"/>
                                      </p:to>
                                    </p:set>
                                    <p:anim calcmode="lin" valueType="num">
                                      <p:cBhvr additive="base">
                                        <p:cTn id="13" dur="500" fill="hold"/>
                                        <p:tgtEl>
                                          <p:spTgt spid="4403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403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4035">
                                            <p:txEl>
                                              <p:pRg st="2" end="2"/>
                                            </p:txEl>
                                          </p:spTgt>
                                        </p:tgtEl>
                                        <p:attrNameLst>
                                          <p:attrName>style.visibility</p:attrName>
                                        </p:attrNameLst>
                                      </p:cBhvr>
                                      <p:to>
                                        <p:strVal val="visible"/>
                                      </p:to>
                                    </p:set>
                                    <p:anim calcmode="lin" valueType="num">
                                      <p:cBhvr additive="base">
                                        <p:cTn id="19" dur="500" fill="hold"/>
                                        <p:tgtEl>
                                          <p:spTgt spid="4403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403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4035">
                                            <p:txEl>
                                              <p:pRg st="4" end="4"/>
                                            </p:txEl>
                                          </p:spTgt>
                                        </p:tgtEl>
                                        <p:attrNameLst>
                                          <p:attrName>style.visibility</p:attrName>
                                        </p:attrNameLst>
                                      </p:cBhvr>
                                      <p:to>
                                        <p:strVal val="visible"/>
                                      </p:to>
                                    </p:set>
                                    <p:anim calcmode="lin" valueType="num">
                                      <p:cBhvr additive="base">
                                        <p:cTn id="25" dur="500" fill="hold"/>
                                        <p:tgtEl>
                                          <p:spTgt spid="44035">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403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4035">
                                            <p:txEl>
                                              <p:pRg st="6" end="6"/>
                                            </p:txEl>
                                          </p:spTgt>
                                        </p:tgtEl>
                                        <p:attrNameLst>
                                          <p:attrName>style.visibility</p:attrName>
                                        </p:attrNameLst>
                                      </p:cBhvr>
                                      <p:to>
                                        <p:strVal val="visible"/>
                                      </p:to>
                                    </p:set>
                                    <p:anim calcmode="lin" valueType="num">
                                      <p:cBhvr additive="base">
                                        <p:cTn id="31" dur="500" fill="hold"/>
                                        <p:tgtEl>
                                          <p:spTgt spid="44035">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403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4035">
                                            <p:txEl>
                                              <p:pRg st="8" end="8"/>
                                            </p:txEl>
                                          </p:spTgt>
                                        </p:tgtEl>
                                        <p:attrNameLst>
                                          <p:attrName>style.visibility</p:attrName>
                                        </p:attrNameLst>
                                      </p:cBhvr>
                                      <p:to>
                                        <p:strVal val="visible"/>
                                      </p:to>
                                    </p:set>
                                    <p:anim calcmode="lin" valueType="num">
                                      <p:cBhvr additive="base">
                                        <p:cTn id="37" dur="500" fill="hold"/>
                                        <p:tgtEl>
                                          <p:spTgt spid="44035">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403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44035">
                                            <p:txEl>
                                              <p:pRg st="9" end="9"/>
                                            </p:txEl>
                                          </p:spTgt>
                                        </p:tgtEl>
                                        <p:attrNameLst>
                                          <p:attrName>style.visibility</p:attrName>
                                        </p:attrNameLst>
                                      </p:cBhvr>
                                      <p:to>
                                        <p:strVal val="visible"/>
                                      </p:to>
                                    </p:set>
                                    <p:anim calcmode="lin" valueType="num">
                                      <p:cBhvr additive="base">
                                        <p:cTn id="43" dur="500" fill="hold"/>
                                        <p:tgtEl>
                                          <p:spTgt spid="44035">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4035">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44035">
                                            <p:txEl>
                                              <p:pRg st="11" end="11"/>
                                            </p:txEl>
                                          </p:spTgt>
                                        </p:tgtEl>
                                        <p:attrNameLst>
                                          <p:attrName>style.visibility</p:attrName>
                                        </p:attrNameLst>
                                      </p:cBhvr>
                                      <p:to>
                                        <p:strVal val="visible"/>
                                      </p:to>
                                    </p:set>
                                    <p:anim calcmode="lin" valueType="num">
                                      <p:cBhvr additive="base">
                                        <p:cTn id="49" dur="500" fill="hold"/>
                                        <p:tgtEl>
                                          <p:spTgt spid="44035">
                                            <p:txEl>
                                              <p:pRg st="11" end="11"/>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44035">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44035">
                                            <p:txEl>
                                              <p:pRg st="13" end="13"/>
                                            </p:txEl>
                                          </p:spTgt>
                                        </p:tgtEl>
                                        <p:attrNameLst>
                                          <p:attrName>style.visibility</p:attrName>
                                        </p:attrNameLst>
                                      </p:cBhvr>
                                      <p:to>
                                        <p:strVal val="visible"/>
                                      </p:to>
                                    </p:set>
                                    <p:anim calcmode="lin" valueType="num">
                                      <p:cBhvr additive="base">
                                        <p:cTn id="55" dur="500" fill="hold"/>
                                        <p:tgtEl>
                                          <p:spTgt spid="44035">
                                            <p:txEl>
                                              <p:pRg st="13" end="1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44035">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35" grpId="0" uiExpand="1" build="p"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2" name="Title 1"/>
          <p:cNvSpPr>
            <a:spLocks/>
          </p:cNvSpPr>
          <p:nvPr/>
        </p:nvSpPr>
        <p:spPr bwMode="auto">
          <a:xfrm>
            <a:off x="1447800" y="228600"/>
            <a:ext cx="7239000" cy="609600"/>
          </a:xfrm>
          <a:prstGeom prst="rect">
            <a:avLst/>
          </a:prstGeom>
          <a:noFill/>
          <a:ln w="9525">
            <a:noFill/>
            <a:miter lim="800000"/>
            <a:headEnd/>
            <a:tailEnd/>
          </a:ln>
        </p:spPr>
        <p:txBody>
          <a:bodyPr/>
          <a:lstStyle/>
          <a:p>
            <a:r>
              <a:rPr lang="en-GB" sz="2800" dirty="0">
                <a:solidFill>
                  <a:srgbClr val="EA2027"/>
                </a:solidFill>
              </a:rPr>
              <a:t>Prospect (Cold Edit)</a:t>
            </a:r>
          </a:p>
        </p:txBody>
      </p:sp>
      <p:sp>
        <p:nvSpPr>
          <p:cNvPr id="27653"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342900" indent="-342900">
              <a:spcBef>
                <a:spcPct val="20000"/>
              </a:spcBef>
              <a:buFont typeface="Arial" charset="0"/>
              <a:buChar char="•"/>
            </a:pPr>
            <a:r>
              <a:rPr lang="en-US" sz="1400" dirty="0">
                <a:latin typeface="Century Gothic" pitchFamily="34" charset="0"/>
              </a:rPr>
              <a:t>Re-establish relationship </a:t>
            </a:r>
            <a:r>
              <a:rPr lang="en-US" sz="1400" dirty="0" smtClean="0">
                <a:latin typeface="Century Gothic" pitchFamily="34" charset="0"/>
              </a:rPr>
              <a:t>quickly and </a:t>
            </a:r>
            <a:r>
              <a:rPr lang="en-US" sz="1400" dirty="0">
                <a:latin typeface="Century Gothic" pitchFamily="34" charset="0"/>
              </a:rPr>
              <a:t>talk through the positive editorial decision, why the coverage fits for the </a:t>
            </a:r>
            <a:r>
              <a:rPr lang="en-US" sz="1400" dirty="0" smtClean="0">
                <a:latin typeface="Century Gothic" pitchFamily="34" charset="0"/>
              </a:rPr>
              <a:t>readership and in line with our media partnerships</a:t>
            </a:r>
          </a:p>
          <a:p>
            <a:pPr>
              <a:spcBef>
                <a:spcPct val="20000"/>
              </a:spcBef>
            </a:pPr>
            <a:endParaRPr lang="en-US" sz="1400" dirty="0">
              <a:latin typeface="Century Gothic" pitchFamily="34" charset="0"/>
            </a:endParaRPr>
          </a:p>
          <a:p>
            <a:pPr marL="342900" indent="-342900">
              <a:spcBef>
                <a:spcPct val="20000"/>
              </a:spcBef>
              <a:buFont typeface="Arial" charset="0"/>
              <a:buChar char="•"/>
            </a:pPr>
            <a:r>
              <a:rPr lang="en-US" sz="1400" dirty="0">
                <a:latin typeface="Century Gothic" pitchFamily="34" charset="0"/>
              </a:rPr>
              <a:t>Explain the similar features recently completed, did they see your email and the </a:t>
            </a:r>
            <a:r>
              <a:rPr lang="en-US" sz="1400" dirty="0" smtClean="0">
                <a:latin typeface="Century Gothic" pitchFamily="34" charset="0"/>
              </a:rPr>
              <a:t>magazine/website?</a:t>
            </a:r>
            <a:endParaRPr lang="en-US" sz="1400" dirty="0">
              <a:latin typeface="Century Gothic" pitchFamily="34" charset="0"/>
            </a:endParaRPr>
          </a:p>
          <a:p>
            <a:pPr marL="342900" indent="-342900">
              <a:spcBef>
                <a:spcPct val="20000"/>
              </a:spcBef>
              <a:buFont typeface="Arial" charset="0"/>
              <a:buChar char="•"/>
            </a:pPr>
            <a:endParaRPr lang="en-US" sz="1400" dirty="0">
              <a:latin typeface="Century Gothic" pitchFamily="34" charset="0"/>
            </a:endParaRPr>
          </a:p>
          <a:p>
            <a:pPr marL="342900" indent="-342900">
              <a:spcBef>
                <a:spcPct val="20000"/>
              </a:spcBef>
              <a:buFont typeface="Arial" charset="0"/>
              <a:buChar char="•"/>
            </a:pPr>
            <a:r>
              <a:rPr lang="en-US" sz="1400" dirty="0" smtClean="0">
                <a:latin typeface="Century Gothic" pitchFamily="34" charset="0"/>
              </a:rPr>
              <a:t>Confirm </a:t>
            </a:r>
            <a:r>
              <a:rPr lang="en-US" sz="1400" dirty="0">
                <a:latin typeface="Century Gothic" pitchFamily="34" charset="0"/>
              </a:rPr>
              <a:t>the interview procedure – </a:t>
            </a:r>
            <a:r>
              <a:rPr lang="en-US" sz="1400" dirty="0" smtClean="0">
                <a:latin typeface="Century Gothic" pitchFamily="34" charset="0"/>
              </a:rPr>
              <a:t>Not time consuming, at their convenience and full editorial control</a:t>
            </a:r>
            <a:endParaRPr lang="en-US" sz="1400" dirty="0">
              <a:latin typeface="Century Gothic" pitchFamily="34" charset="0"/>
            </a:endParaRPr>
          </a:p>
          <a:p>
            <a:pPr marL="342900" indent="-342900">
              <a:spcBef>
                <a:spcPct val="20000"/>
              </a:spcBef>
              <a:buFont typeface="Arial" charset="0"/>
              <a:buChar char="•"/>
            </a:pPr>
            <a:endParaRPr lang="en-US" sz="1400" dirty="0">
              <a:latin typeface="Century Gothic" pitchFamily="34" charset="0"/>
            </a:endParaRPr>
          </a:p>
          <a:p>
            <a:pPr marL="342900" indent="-342900">
              <a:spcBef>
                <a:spcPct val="20000"/>
              </a:spcBef>
              <a:buFont typeface="Arial" charset="0"/>
              <a:buChar char="•"/>
            </a:pPr>
            <a:r>
              <a:rPr lang="en-US" sz="1400" dirty="0">
                <a:latin typeface="Century Gothic" pitchFamily="34" charset="0"/>
              </a:rPr>
              <a:t>Company Profiles – where it goes and what they get as part of the major marketing </a:t>
            </a:r>
            <a:r>
              <a:rPr lang="en-US" sz="1400" dirty="0" smtClean="0">
                <a:latin typeface="Century Gothic" pitchFamily="34" charset="0"/>
              </a:rPr>
              <a:t>exposure</a:t>
            </a:r>
            <a:r>
              <a:rPr lang="en-US" sz="1400" dirty="0">
                <a:latin typeface="Century Gothic" pitchFamily="34" charset="0"/>
              </a:rPr>
              <a:t> </a:t>
            </a:r>
            <a:r>
              <a:rPr lang="en-US" sz="1400" dirty="0" smtClean="0">
                <a:latin typeface="Century Gothic" pitchFamily="34" charset="0"/>
              </a:rPr>
              <a:t>– Introduce 2</a:t>
            </a:r>
            <a:r>
              <a:rPr lang="en-US" sz="1400" baseline="30000" dirty="0" smtClean="0">
                <a:latin typeface="Century Gothic" pitchFamily="34" charset="0"/>
              </a:rPr>
              <a:t>nd</a:t>
            </a:r>
            <a:r>
              <a:rPr lang="en-US" sz="1400" dirty="0" smtClean="0">
                <a:latin typeface="Century Gothic" pitchFamily="34" charset="0"/>
              </a:rPr>
              <a:t> magazine through our ‘Business Review’ channel</a:t>
            </a:r>
          </a:p>
          <a:p>
            <a:pPr marL="342900" indent="-342900">
              <a:spcBef>
                <a:spcPct val="20000"/>
              </a:spcBef>
              <a:buFont typeface="Arial" charset="0"/>
              <a:buChar char="•"/>
            </a:pPr>
            <a:endParaRPr lang="en-US" sz="1400" dirty="0">
              <a:latin typeface="Century Gothic" pitchFamily="34" charset="0"/>
            </a:endParaRPr>
          </a:p>
          <a:p>
            <a:pPr marL="342900" indent="-342900">
              <a:spcBef>
                <a:spcPct val="20000"/>
              </a:spcBef>
              <a:buFont typeface="Arial" charset="0"/>
              <a:buChar char="•"/>
            </a:pPr>
            <a:r>
              <a:rPr lang="en-US" sz="1400" dirty="0">
                <a:latin typeface="Century Gothic" pitchFamily="34" charset="0"/>
              </a:rPr>
              <a:t>Product Explanation – fantastic exposure to </a:t>
            </a:r>
            <a:r>
              <a:rPr lang="en-US" sz="1400" dirty="0" smtClean="0">
                <a:latin typeface="Century Gothic" pitchFamily="34" charset="0"/>
              </a:rPr>
              <a:t>an executive level readership as </a:t>
            </a:r>
            <a:r>
              <a:rPr lang="en-US" sz="1400" dirty="0">
                <a:latin typeface="Century Gothic" pitchFamily="34" charset="0"/>
              </a:rPr>
              <a:t>well as the </a:t>
            </a:r>
            <a:r>
              <a:rPr lang="en-US" sz="1400" dirty="0" smtClean="0">
                <a:latin typeface="Century Gothic" pitchFamily="34" charset="0"/>
              </a:rPr>
              <a:t>production of a bespoke, corporate brochure, website archives, SEO and social networking opportunities</a:t>
            </a:r>
            <a:endParaRPr lang="en-US" sz="1400" dirty="0">
              <a:latin typeface="Century Gothic" pitchFamily="34" charset="0"/>
            </a:endParaRPr>
          </a:p>
          <a:p>
            <a:pPr marL="342900" indent="-342900">
              <a:spcBef>
                <a:spcPct val="20000"/>
              </a:spcBef>
              <a:buFont typeface="Arial" charset="0"/>
              <a:buChar char="•"/>
            </a:pPr>
            <a:endParaRPr lang="en-US" sz="1400" dirty="0">
              <a:latin typeface="Century Gothic" pitchFamily="34" charset="0"/>
            </a:endParaRPr>
          </a:p>
          <a:p>
            <a:pPr marL="342900" indent="-342900">
              <a:spcBef>
                <a:spcPct val="20000"/>
              </a:spcBef>
              <a:buFont typeface="Arial" charset="0"/>
              <a:buChar char="•"/>
            </a:pPr>
            <a:r>
              <a:rPr lang="en-US" sz="1400" dirty="0">
                <a:latin typeface="Century Gothic" pitchFamily="34" charset="0"/>
              </a:rPr>
              <a:t>The digital corporate brochure delivery in PDF as a minimum </a:t>
            </a:r>
            <a:r>
              <a:rPr lang="en-US" sz="1400" dirty="0" smtClean="0">
                <a:latin typeface="Century Gothic" pitchFamily="34" charset="0"/>
              </a:rPr>
              <a:t>10 </a:t>
            </a:r>
            <a:r>
              <a:rPr lang="en-US" sz="1400" dirty="0">
                <a:latin typeface="Century Gothic" pitchFamily="34" charset="0"/>
              </a:rPr>
              <a:t>page customized brochure and the use of our innovative page turning technology improving their website users experience – </a:t>
            </a:r>
            <a:r>
              <a:rPr lang="en-US" sz="1400" dirty="0" smtClean="0">
                <a:latin typeface="Century Gothic" pitchFamily="34" charset="0"/>
              </a:rPr>
              <a:t>A big chunk of their marketing budget if </a:t>
            </a:r>
            <a:r>
              <a:rPr lang="en-US" sz="1400" dirty="0">
                <a:latin typeface="Century Gothic" pitchFamily="34" charset="0"/>
              </a:rPr>
              <a:t>paid for or delivered by an </a:t>
            </a:r>
            <a:r>
              <a:rPr lang="en-US" sz="1400" dirty="0" smtClean="0">
                <a:latin typeface="Century Gothic" pitchFamily="34" charset="0"/>
              </a:rPr>
              <a:t>agency!</a:t>
            </a:r>
            <a:endParaRPr lang="en-GB" sz="1400" dirty="0">
              <a:latin typeface="Century Gothic" pitchFamily="34" charset="0"/>
            </a:endParaRPr>
          </a:p>
        </p:txBody>
      </p:sp>
    </p:spTree>
    <p:extLst>
      <p:ext uri="{BB962C8B-B14F-4D97-AF65-F5344CB8AC3E}">
        <p14:creationId xmlns:p14="http://schemas.microsoft.com/office/powerpoint/2010/main" val="2830516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7653">
                                            <p:txEl>
                                              <p:pRg st="0" end="0"/>
                                            </p:txEl>
                                          </p:spTgt>
                                        </p:tgtEl>
                                        <p:attrNameLst>
                                          <p:attrName>style.visibility</p:attrName>
                                        </p:attrNameLst>
                                      </p:cBhvr>
                                      <p:to>
                                        <p:strVal val="visible"/>
                                      </p:to>
                                    </p:set>
                                    <p:anim calcmode="lin" valueType="num">
                                      <p:cBhvr additive="base">
                                        <p:cTn id="7" dur="500" fill="hold"/>
                                        <p:tgtEl>
                                          <p:spTgt spid="2765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765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7653">
                                            <p:txEl>
                                              <p:pRg st="2" end="2"/>
                                            </p:txEl>
                                          </p:spTgt>
                                        </p:tgtEl>
                                        <p:attrNameLst>
                                          <p:attrName>style.visibility</p:attrName>
                                        </p:attrNameLst>
                                      </p:cBhvr>
                                      <p:to>
                                        <p:strVal val="visible"/>
                                      </p:to>
                                    </p:set>
                                    <p:anim calcmode="lin" valueType="num">
                                      <p:cBhvr additive="base">
                                        <p:cTn id="13" dur="500" fill="hold"/>
                                        <p:tgtEl>
                                          <p:spTgt spid="2765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765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7653">
                                            <p:txEl>
                                              <p:pRg st="4" end="4"/>
                                            </p:txEl>
                                          </p:spTgt>
                                        </p:tgtEl>
                                        <p:attrNameLst>
                                          <p:attrName>style.visibility</p:attrName>
                                        </p:attrNameLst>
                                      </p:cBhvr>
                                      <p:to>
                                        <p:strVal val="visible"/>
                                      </p:to>
                                    </p:set>
                                    <p:anim calcmode="lin" valueType="num">
                                      <p:cBhvr additive="base">
                                        <p:cTn id="19" dur="500" fill="hold"/>
                                        <p:tgtEl>
                                          <p:spTgt spid="2765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765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7653">
                                            <p:txEl>
                                              <p:pRg st="6" end="6"/>
                                            </p:txEl>
                                          </p:spTgt>
                                        </p:tgtEl>
                                        <p:attrNameLst>
                                          <p:attrName>style.visibility</p:attrName>
                                        </p:attrNameLst>
                                      </p:cBhvr>
                                      <p:to>
                                        <p:strVal val="visible"/>
                                      </p:to>
                                    </p:set>
                                    <p:anim calcmode="lin" valueType="num">
                                      <p:cBhvr additive="base">
                                        <p:cTn id="25" dur="500" fill="hold"/>
                                        <p:tgtEl>
                                          <p:spTgt spid="27653">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765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7653">
                                            <p:txEl>
                                              <p:pRg st="8" end="8"/>
                                            </p:txEl>
                                          </p:spTgt>
                                        </p:tgtEl>
                                        <p:attrNameLst>
                                          <p:attrName>style.visibility</p:attrName>
                                        </p:attrNameLst>
                                      </p:cBhvr>
                                      <p:to>
                                        <p:strVal val="visible"/>
                                      </p:to>
                                    </p:set>
                                    <p:anim calcmode="lin" valueType="num">
                                      <p:cBhvr additive="base">
                                        <p:cTn id="31" dur="500" fill="hold"/>
                                        <p:tgtEl>
                                          <p:spTgt spid="27653">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765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7653">
                                            <p:txEl>
                                              <p:pRg st="10" end="10"/>
                                            </p:txEl>
                                          </p:spTgt>
                                        </p:tgtEl>
                                        <p:attrNameLst>
                                          <p:attrName>style.visibility</p:attrName>
                                        </p:attrNameLst>
                                      </p:cBhvr>
                                      <p:to>
                                        <p:strVal val="visible"/>
                                      </p:to>
                                    </p:set>
                                    <p:anim calcmode="lin" valueType="num">
                                      <p:cBhvr additive="base">
                                        <p:cTn id="37" dur="500" fill="hold"/>
                                        <p:tgtEl>
                                          <p:spTgt spid="27653">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765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Title 1"/>
          <p:cNvSpPr>
            <a:spLocks/>
          </p:cNvSpPr>
          <p:nvPr/>
        </p:nvSpPr>
        <p:spPr bwMode="auto">
          <a:xfrm>
            <a:off x="1447800" y="228600"/>
            <a:ext cx="7239000" cy="609600"/>
          </a:xfrm>
          <a:prstGeom prst="rect">
            <a:avLst/>
          </a:prstGeom>
          <a:noFill/>
          <a:ln w="9525">
            <a:noFill/>
            <a:miter lim="800000"/>
            <a:headEnd/>
            <a:tailEnd/>
          </a:ln>
        </p:spPr>
        <p:txBody>
          <a:bodyPr/>
          <a:lstStyle/>
          <a:p>
            <a:pPr eaLnBrk="0" hangingPunct="0"/>
            <a:r>
              <a:rPr lang="en-GB" sz="2800" dirty="0" smtClean="0">
                <a:solidFill>
                  <a:srgbClr val="EA2027"/>
                </a:solidFill>
              </a:rPr>
              <a:t>Prospect – Supplier Close</a:t>
            </a:r>
            <a:endParaRPr lang="en-GB" sz="2800" dirty="0">
              <a:solidFill>
                <a:srgbClr val="EA2027"/>
              </a:solidFill>
            </a:endParaRPr>
          </a:p>
        </p:txBody>
      </p:sp>
      <p:sp>
        <p:nvSpPr>
          <p:cNvPr id="76805" name="Content Placeholder 2"/>
          <p:cNvSpPr>
            <a:spLocks/>
          </p:cNvSpPr>
          <p:nvPr/>
        </p:nvSpPr>
        <p:spPr bwMode="auto">
          <a:xfrm>
            <a:off x="457200" y="1217613"/>
            <a:ext cx="8229600" cy="4983162"/>
          </a:xfrm>
          <a:prstGeom prst="rect">
            <a:avLst/>
          </a:prstGeom>
          <a:noFill/>
          <a:ln w="9525">
            <a:noFill/>
            <a:miter lim="800000"/>
            <a:headEnd/>
            <a:tailEnd/>
          </a:ln>
        </p:spPr>
        <p:txBody>
          <a:bodyPr/>
          <a:lstStyle/>
          <a:p>
            <a:pPr marL="342900" indent="-342900" eaLnBrk="0" hangingPunct="0">
              <a:spcBef>
                <a:spcPct val="20000"/>
              </a:spcBef>
              <a:buFont typeface="Arial" charset="0"/>
              <a:buNone/>
            </a:pPr>
            <a:endParaRPr lang="en-GB" sz="1600" dirty="0">
              <a:latin typeface="Century Gothic" pitchFamily="34" charset="0"/>
            </a:endParaRPr>
          </a:p>
          <a:p>
            <a:pPr marL="342900" indent="-342900">
              <a:spcBef>
                <a:spcPct val="20000"/>
              </a:spcBef>
              <a:buFont typeface="Arial" charset="0"/>
              <a:buChar char="•"/>
            </a:pPr>
            <a:r>
              <a:rPr lang="en-US" sz="1600" dirty="0" smtClean="0">
                <a:latin typeface="Century Gothic" pitchFamily="34" charset="0"/>
              </a:rPr>
              <a:t>Deliver the caveat of the process based on ‘no cost’ and size and scale of the proposal</a:t>
            </a:r>
            <a:endParaRPr lang="en-US" sz="1600" dirty="0">
              <a:latin typeface="Century Gothic" pitchFamily="34" charset="0"/>
            </a:endParaRPr>
          </a:p>
          <a:p>
            <a:pPr marL="342900" indent="-342900">
              <a:spcBef>
                <a:spcPct val="20000"/>
              </a:spcBef>
              <a:buFont typeface="Arial" charset="0"/>
              <a:buChar char="•"/>
            </a:pPr>
            <a:r>
              <a:rPr lang="en-US" sz="1600" dirty="0">
                <a:latin typeface="Century Gothic" pitchFamily="34" charset="0"/>
              </a:rPr>
              <a:t>What we ask is that we can have permission to invite major vendors to participate with an advertisement</a:t>
            </a:r>
          </a:p>
          <a:p>
            <a:pPr marL="342900" indent="-342900">
              <a:spcBef>
                <a:spcPct val="20000"/>
              </a:spcBef>
              <a:buFont typeface="Arial" charset="0"/>
              <a:buChar char="•"/>
            </a:pPr>
            <a:r>
              <a:rPr lang="en-US" sz="1600" dirty="0">
                <a:latin typeface="Century Gothic" pitchFamily="34" charset="0"/>
              </a:rPr>
              <a:t>Vendors often eager to be seen as a key business partner and share exposure</a:t>
            </a:r>
          </a:p>
          <a:p>
            <a:pPr marL="342900" indent="-342900">
              <a:spcBef>
                <a:spcPct val="20000"/>
              </a:spcBef>
              <a:buFont typeface="Arial" charset="0"/>
              <a:buChar char="•"/>
            </a:pPr>
            <a:r>
              <a:rPr lang="en-US" sz="1600" dirty="0">
                <a:latin typeface="Century Gothic" pitchFamily="34" charset="0"/>
              </a:rPr>
              <a:t>Low </a:t>
            </a:r>
            <a:r>
              <a:rPr lang="en-US" sz="1600" dirty="0" smtClean="0">
                <a:latin typeface="Century Gothic" pitchFamily="34" charset="0"/>
              </a:rPr>
              <a:t>key, professional </a:t>
            </a:r>
            <a:r>
              <a:rPr lang="en-US" sz="1600" dirty="0">
                <a:latin typeface="Century Gothic" pitchFamily="34" charset="0"/>
              </a:rPr>
              <a:t>approach and </a:t>
            </a:r>
            <a:r>
              <a:rPr lang="en-US" sz="1600" dirty="0" smtClean="0">
                <a:latin typeface="Century Gothic" pitchFamily="34" charset="0"/>
              </a:rPr>
              <a:t>WDM Group </a:t>
            </a:r>
            <a:r>
              <a:rPr lang="en-US" sz="1600" dirty="0">
                <a:latin typeface="Century Gothic" pitchFamily="34" charset="0"/>
              </a:rPr>
              <a:t>never goes in cold</a:t>
            </a:r>
          </a:p>
          <a:p>
            <a:pPr marL="342900" indent="-342900">
              <a:spcBef>
                <a:spcPct val="20000"/>
              </a:spcBef>
              <a:buFont typeface="Arial" charset="0"/>
              <a:buChar char="•"/>
            </a:pPr>
            <a:r>
              <a:rPr lang="en-US" sz="1600" dirty="0" smtClean="0">
                <a:latin typeface="Century Gothic" pitchFamily="34" charset="0"/>
              </a:rPr>
              <a:t>Introduce standard issue ‘endorsement letter’ for invitations - </a:t>
            </a:r>
            <a:r>
              <a:rPr lang="en-US" sz="1600" dirty="0">
                <a:latin typeface="Century Gothic" pitchFamily="34" charset="0"/>
              </a:rPr>
              <a:t>clerically handled by </a:t>
            </a:r>
            <a:r>
              <a:rPr lang="en-US" sz="1600" dirty="0" smtClean="0">
                <a:latin typeface="Century Gothic" pitchFamily="34" charset="0"/>
              </a:rPr>
              <a:t>WDM Group</a:t>
            </a:r>
            <a:endParaRPr lang="en-US" sz="1600" dirty="0">
              <a:latin typeface="Century Gothic" pitchFamily="34" charset="0"/>
            </a:endParaRPr>
          </a:p>
          <a:p>
            <a:pPr marL="342900" indent="-342900">
              <a:spcBef>
                <a:spcPct val="20000"/>
              </a:spcBef>
              <a:buFont typeface="Arial" charset="0"/>
              <a:buChar char="•"/>
            </a:pPr>
            <a:r>
              <a:rPr lang="en-US" sz="1600" dirty="0">
                <a:latin typeface="Century Gothic" pitchFamily="34" charset="0"/>
              </a:rPr>
              <a:t>Invites sent out with media kits and followed up by projects team – yes is good, no is fine</a:t>
            </a:r>
          </a:p>
          <a:p>
            <a:pPr marL="342900" indent="-342900">
              <a:spcBef>
                <a:spcPct val="20000"/>
              </a:spcBef>
              <a:buFont typeface="Arial" charset="0"/>
              <a:buChar char="•"/>
            </a:pPr>
            <a:r>
              <a:rPr lang="en-US" sz="1600" dirty="0">
                <a:latin typeface="Century Gothic" pitchFamily="34" charset="0"/>
              </a:rPr>
              <a:t>Email detailed confirmation along </a:t>
            </a:r>
            <a:r>
              <a:rPr lang="en-US" sz="1600" dirty="0" smtClean="0">
                <a:latin typeface="Century Gothic" pitchFamily="34" charset="0"/>
              </a:rPr>
              <a:t>with example of standard endorsement letter for their approval</a:t>
            </a:r>
          </a:p>
          <a:p>
            <a:pPr marL="342900" indent="-342900">
              <a:spcBef>
                <a:spcPct val="20000"/>
              </a:spcBef>
              <a:buFont typeface="Arial" charset="0"/>
              <a:buChar char="•"/>
            </a:pPr>
            <a:r>
              <a:rPr lang="en-US" sz="1600" dirty="0" smtClean="0">
                <a:latin typeface="Century Gothic" pitchFamily="34" charset="0"/>
              </a:rPr>
              <a:t>Obtain details of company buyer or purchasing manager with permission to contact and discuss vendor details</a:t>
            </a:r>
          </a:p>
          <a:p>
            <a:pPr marL="342900" indent="-342900">
              <a:spcBef>
                <a:spcPct val="20000"/>
              </a:spcBef>
              <a:buFont typeface="Arial" charset="0"/>
              <a:buChar char="•"/>
            </a:pPr>
            <a:r>
              <a:rPr lang="en-US" sz="1600" dirty="0" smtClean="0">
                <a:latin typeface="Century Gothic" pitchFamily="34" charset="0"/>
              </a:rPr>
              <a:t>Set deadlines and manage expectations of next steps</a:t>
            </a:r>
            <a:endParaRPr lang="en-US" sz="1600" dirty="0">
              <a:latin typeface="Century Gothic" pitchFamily="34" charset="0"/>
            </a:endParaRPr>
          </a:p>
          <a:p>
            <a:pPr marL="342900" indent="-342900" eaLnBrk="0" hangingPunct="0">
              <a:spcBef>
                <a:spcPct val="20000"/>
              </a:spcBef>
              <a:buFont typeface="Arial" charset="0"/>
              <a:buNone/>
            </a:pPr>
            <a:endParaRPr lang="en-GB" sz="1600" dirty="0">
              <a:latin typeface="Century Gothic" pitchFamily="34" charset="0"/>
            </a:endParaRPr>
          </a:p>
        </p:txBody>
      </p:sp>
    </p:spTree>
    <p:extLst>
      <p:ext uri="{BB962C8B-B14F-4D97-AF65-F5344CB8AC3E}">
        <p14:creationId xmlns:p14="http://schemas.microsoft.com/office/powerpoint/2010/main" val="3615501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6805">
                                            <p:txEl>
                                              <p:pRg st="1" end="1"/>
                                            </p:txEl>
                                          </p:spTgt>
                                        </p:tgtEl>
                                        <p:attrNameLst>
                                          <p:attrName>style.visibility</p:attrName>
                                        </p:attrNameLst>
                                      </p:cBhvr>
                                      <p:to>
                                        <p:strVal val="visible"/>
                                      </p:to>
                                    </p:set>
                                    <p:anim calcmode="lin" valueType="num">
                                      <p:cBhvr additive="base">
                                        <p:cTn id="7" dur="500" fill="hold"/>
                                        <p:tgtEl>
                                          <p:spTgt spid="76805">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680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6805">
                                            <p:txEl>
                                              <p:pRg st="2" end="2"/>
                                            </p:txEl>
                                          </p:spTgt>
                                        </p:tgtEl>
                                        <p:attrNameLst>
                                          <p:attrName>style.visibility</p:attrName>
                                        </p:attrNameLst>
                                      </p:cBhvr>
                                      <p:to>
                                        <p:strVal val="visible"/>
                                      </p:to>
                                    </p:set>
                                    <p:anim calcmode="lin" valueType="num">
                                      <p:cBhvr additive="base">
                                        <p:cTn id="13" dur="500" fill="hold"/>
                                        <p:tgtEl>
                                          <p:spTgt spid="76805">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680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6805">
                                            <p:txEl>
                                              <p:pRg st="3" end="3"/>
                                            </p:txEl>
                                          </p:spTgt>
                                        </p:tgtEl>
                                        <p:attrNameLst>
                                          <p:attrName>style.visibility</p:attrName>
                                        </p:attrNameLst>
                                      </p:cBhvr>
                                      <p:to>
                                        <p:strVal val="visible"/>
                                      </p:to>
                                    </p:set>
                                    <p:anim calcmode="lin" valueType="num">
                                      <p:cBhvr additive="base">
                                        <p:cTn id="19" dur="500" fill="hold"/>
                                        <p:tgtEl>
                                          <p:spTgt spid="7680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680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6805">
                                            <p:txEl>
                                              <p:pRg st="4" end="4"/>
                                            </p:txEl>
                                          </p:spTgt>
                                        </p:tgtEl>
                                        <p:attrNameLst>
                                          <p:attrName>style.visibility</p:attrName>
                                        </p:attrNameLst>
                                      </p:cBhvr>
                                      <p:to>
                                        <p:strVal val="visible"/>
                                      </p:to>
                                    </p:set>
                                    <p:anim calcmode="lin" valueType="num">
                                      <p:cBhvr additive="base">
                                        <p:cTn id="25" dur="500" fill="hold"/>
                                        <p:tgtEl>
                                          <p:spTgt spid="76805">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680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6805">
                                            <p:txEl>
                                              <p:pRg st="5" end="5"/>
                                            </p:txEl>
                                          </p:spTgt>
                                        </p:tgtEl>
                                        <p:attrNameLst>
                                          <p:attrName>style.visibility</p:attrName>
                                        </p:attrNameLst>
                                      </p:cBhvr>
                                      <p:to>
                                        <p:strVal val="visible"/>
                                      </p:to>
                                    </p:set>
                                    <p:anim calcmode="lin" valueType="num">
                                      <p:cBhvr additive="base">
                                        <p:cTn id="31" dur="500" fill="hold"/>
                                        <p:tgtEl>
                                          <p:spTgt spid="76805">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680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76805">
                                            <p:txEl>
                                              <p:pRg st="6" end="6"/>
                                            </p:txEl>
                                          </p:spTgt>
                                        </p:tgtEl>
                                        <p:attrNameLst>
                                          <p:attrName>style.visibility</p:attrName>
                                        </p:attrNameLst>
                                      </p:cBhvr>
                                      <p:to>
                                        <p:strVal val="visible"/>
                                      </p:to>
                                    </p:set>
                                    <p:anim calcmode="lin" valueType="num">
                                      <p:cBhvr additive="base">
                                        <p:cTn id="37" dur="500" fill="hold"/>
                                        <p:tgtEl>
                                          <p:spTgt spid="76805">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680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76805">
                                            <p:txEl>
                                              <p:pRg st="7" end="7"/>
                                            </p:txEl>
                                          </p:spTgt>
                                        </p:tgtEl>
                                        <p:attrNameLst>
                                          <p:attrName>style.visibility</p:attrName>
                                        </p:attrNameLst>
                                      </p:cBhvr>
                                      <p:to>
                                        <p:strVal val="visible"/>
                                      </p:to>
                                    </p:set>
                                    <p:anim calcmode="lin" valueType="num">
                                      <p:cBhvr additive="base">
                                        <p:cTn id="43" dur="500" fill="hold"/>
                                        <p:tgtEl>
                                          <p:spTgt spid="76805">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680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76805">
                                            <p:txEl>
                                              <p:pRg st="8" end="8"/>
                                            </p:txEl>
                                          </p:spTgt>
                                        </p:tgtEl>
                                        <p:attrNameLst>
                                          <p:attrName>style.visibility</p:attrName>
                                        </p:attrNameLst>
                                      </p:cBhvr>
                                      <p:to>
                                        <p:strVal val="visible"/>
                                      </p:to>
                                    </p:set>
                                    <p:anim calcmode="lin" valueType="num">
                                      <p:cBhvr additive="base">
                                        <p:cTn id="49" dur="500" fill="hold"/>
                                        <p:tgtEl>
                                          <p:spTgt spid="76805">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680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76805">
                                            <p:txEl>
                                              <p:pRg st="9" end="9"/>
                                            </p:txEl>
                                          </p:spTgt>
                                        </p:tgtEl>
                                        <p:attrNameLst>
                                          <p:attrName>style.visibility</p:attrName>
                                        </p:attrNameLst>
                                      </p:cBhvr>
                                      <p:to>
                                        <p:strVal val="visible"/>
                                      </p:to>
                                    </p:set>
                                    <p:anim calcmode="lin" valueType="num">
                                      <p:cBhvr additive="base">
                                        <p:cTn id="55" dur="500" fill="hold"/>
                                        <p:tgtEl>
                                          <p:spTgt spid="76805">
                                            <p:txEl>
                                              <p:pRg st="9" end="9"/>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76805">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sz="2400" dirty="0" smtClean="0">
                <a:solidFill>
                  <a:schemeClr val="tx1"/>
                </a:solidFill>
                <a:latin typeface="Century Gothic" pitchFamily="34" charset="0"/>
              </a:rPr>
              <a:t>Objection Handling</a:t>
            </a:r>
          </a:p>
          <a:p>
            <a:pPr marL="0" indent="0">
              <a:buNone/>
            </a:pPr>
            <a:endParaRPr lang="en-US" sz="1600" dirty="0">
              <a:solidFill>
                <a:schemeClr val="tx1"/>
              </a:solidFill>
              <a:latin typeface="Century Gothic" pitchFamily="34" charset="0"/>
            </a:endParaRPr>
          </a:p>
          <a:p>
            <a:r>
              <a:rPr lang="en-US" sz="1600" dirty="0" smtClean="0">
                <a:solidFill>
                  <a:schemeClr val="tx1"/>
                </a:solidFill>
                <a:latin typeface="Century Gothic" pitchFamily="34" charset="0"/>
              </a:rPr>
              <a:t>Occasionally the Supplier Close will be less successful and  the Executive will question the vendor model or decline the opportunity – P3</a:t>
            </a:r>
          </a:p>
          <a:p>
            <a:r>
              <a:rPr lang="en-US" sz="1600" dirty="0" smtClean="0">
                <a:solidFill>
                  <a:schemeClr val="tx1"/>
                </a:solidFill>
                <a:latin typeface="Century Gothic" pitchFamily="34" charset="0"/>
              </a:rPr>
              <a:t>In this instance we attempt to immediately overcome the Executives objections</a:t>
            </a:r>
          </a:p>
          <a:p>
            <a:pPr>
              <a:buFont typeface="Wingdings" pitchFamily="2" charset="2"/>
              <a:buChar char="q"/>
            </a:pPr>
            <a:r>
              <a:rPr lang="en-US" sz="1600" dirty="0" smtClean="0">
                <a:solidFill>
                  <a:schemeClr val="tx1"/>
                </a:solidFill>
                <a:latin typeface="Century Gothic" pitchFamily="34" charset="0"/>
              </a:rPr>
              <a:t>First understand the objection – what are their concerns/issues?</a:t>
            </a:r>
          </a:p>
          <a:p>
            <a:pPr>
              <a:buFont typeface="Wingdings" pitchFamily="2" charset="2"/>
              <a:buChar char="q"/>
            </a:pPr>
            <a:r>
              <a:rPr lang="en-US" sz="1600" dirty="0" smtClean="0">
                <a:solidFill>
                  <a:schemeClr val="tx1"/>
                </a:solidFill>
                <a:latin typeface="Century Gothic" pitchFamily="34" charset="0"/>
              </a:rPr>
              <a:t>Take a strategic approach to handling these issues, repeat the objection back to them offering a solution</a:t>
            </a:r>
          </a:p>
          <a:p>
            <a:pPr>
              <a:buFont typeface="Wingdings" pitchFamily="2" charset="2"/>
              <a:buChar char="q"/>
            </a:pPr>
            <a:r>
              <a:rPr lang="en-US" sz="1600" dirty="0" smtClean="0">
                <a:solidFill>
                  <a:schemeClr val="tx1"/>
                </a:solidFill>
                <a:latin typeface="Century Gothic" pitchFamily="34" charset="0"/>
              </a:rPr>
              <a:t>Empathize – Feel, Felt, Found is a great technique for this </a:t>
            </a:r>
            <a:r>
              <a:rPr lang="en-US" sz="1600" dirty="0" err="1" smtClean="0">
                <a:solidFill>
                  <a:schemeClr val="tx1"/>
                </a:solidFill>
                <a:latin typeface="Century Gothic" pitchFamily="34" charset="0"/>
              </a:rPr>
              <a:t>e.g</a:t>
            </a:r>
            <a:r>
              <a:rPr lang="en-US" sz="1600" dirty="0" smtClean="0">
                <a:solidFill>
                  <a:schemeClr val="tx1"/>
                </a:solidFill>
                <a:latin typeface="Century Gothic" pitchFamily="34" charset="0"/>
              </a:rPr>
              <a:t> “I understand how you feel, others have felt the same way, what they found”</a:t>
            </a:r>
          </a:p>
          <a:p>
            <a:pPr>
              <a:buFont typeface="Wingdings" pitchFamily="2" charset="2"/>
              <a:buChar char="q"/>
            </a:pPr>
            <a:r>
              <a:rPr lang="en-US" sz="1600" dirty="0" smtClean="0">
                <a:solidFill>
                  <a:schemeClr val="tx1"/>
                </a:solidFill>
                <a:latin typeface="Century Gothic" pitchFamily="34" charset="0"/>
              </a:rPr>
              <a:t>Offer examples of previous reports and brochures from within their sector – Chose successful projects with ample advertising and demonstrate the completed article</a:t>
            </a:r>
          </a:p>
          <a:p>
            <a:pPr>
              <a:buFont typeface="Wingdings" pitchFamily="2" charset="2"/>
              <a:buChar char="q"/>
            </a:pPr>
            <a:r>
              <a:rPr lang="en-US" sz="1600" dirty="0" smtClean="0">
                <a:solidFill>
                  <a:schemeClr val="tx1"/>
                </a:solidFill>
                <a:latin typeface="Century Gothic" pitchFamily="34" charset="0"/>
              </a:rPr>
              <a:t>Offer testimonials as an example of our best practice within the industry</a:t>
            </a:r>
          </a:p>
          <a:p>
            <a:pPr>
              <a:buFont typeface="Wingdings" pitchFamily="2" charset="2"/>
              <a:buChar char="q"/>
            </a:pPr>
            <a:endParaRPr lang="en-US" sz="1600" dirty="0" smtClean="0">
              <a:solidFill>
                <a:schemeClr val="tx1"/>
              </a:solidFill>
              <a:latin typeface="Century Gothic" pitchFamily="34" charset="0"/>
            </a:endParaRPr>
          </a:p>
          <a:p>
            <a:pPr>
              <a:buFont typeface="Wingdings" pitchFamily="2" charset="2"/>
              <a:buChar char="q"/>
            </a:pPr>
            <a:endParaRPr lang="en-US" sz="1600" dirty="0" smtClean="0">
              <a:solidFill>
                <a:schemeClr val="tx1"/>
              </a:solidFill>
              <a:latin typeface="Century Gothic" pitchFamily="34" charset="0"/>
            </a:endParaRPr>
          </a:p>
          <a:p>
            <a:pPr>
              <a:buFont typeface="Wingdings" pitchFamily="2" charset="2"/>
              <a:buChar char="q"/>
            </a:pPr>
            <a:endParaRPr lang="en-US" sz="1600" dirty="0">
              <a:solidFill>
                <a:schemeClr val="tx1"/>
              </a:solidFill>
              <a:latin typeface="Century Gothic" pitchFamily="34" charset="0"/>
            </a:endParaRPr>
          </a:p>
        </p:txBody>
      </p:sp>
      <p:sp>
        <p:nvSpPr>
          <p:cNvPr id="3" name="Content Placeholder 2"/>
          <p:cNvSpPr>
            <a:spLocks noGrp="1"/>
          </p:cNvSpPr>
          <p:nvPr>
            <p:ph idx="10"/>
          </p:nvPr>
        </p:nvSpPr>
        <p:spPr/>
        <p:txBody>
          <a:bodyPr/>
          <a:lstStyle/>
          <a:p>
            <a:pPr algn="ctr"/>
            <a:r>
              <a:rPr lang="en-US" dirty="0">
                <a:solidFill>
                  <a:srgbClr val="FF0000"/>
                </a:solidFill>
              </a:rPr>
              <a:t>The Prospect Call</a:t>
            </a:r>
          </a:p>
          <a:p>
            <a:pPr algn="ctr"/>
            <a:endParaRPr lang="en-US" dirty="0"/>
          </a:p>
        </p:txBody>
      </p:sp>
    </p:spTree>
    <p:extLst>
      <p:ext uri="{BB962C8B-B14F-4D97-AF65-F5344CB8AC3E}">
        <p14:creationId xmlns:p14="http://schemas.microsoft.com/office/powerpoint/2010/main" val="914675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anim calcmode="lin" valueType="num">
                                      <p:cBhvr additive="base">
                                        <p:cTn id="31"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6" end="6"/>
                                            </p:txEl>
                                          </p:spTgt>
                                        </p:tgtEl>
                                        <p:attrNameLst>
                                          <p:attrName>style.visibility</p:attrName>
                                        </p:attrNameLst>
                                      </p:cBhvr>
                                      <p:to>
                                        <p:strVal val="visible"/>
                                      </p:to>
                                    </p:set>
                                    <p:anim calcmode="lin" valueType="num">
                                      <p:cBhvr additive="base">
                                        <p:cTn id="37"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7" end="7"/>
                                            </p:txEl>
                                          </p:spTgt>
                                        </p:tgtEl>
                                        <p:attrNameLst>
                                          <p:attrName>style.visibility</p:attrName>
                                        </p:attrNameLst>
                                      </p:cBhvr>
                                      <p:to>
                                        <p:strVal val="visible"/>
                                      </p:to>
                                    </p:set>
                                    <p:anim calcmode="lin" valueType="num">
                                      <p:cBhvr additive="base">
                                        <p:cTn id="43"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
                                            <p:txEl>
                                              <p:pRg st="8" end="8"/>
                                            </p:txEl>
                                          </p:spTgt>
                                        </p:tgtEl>
                                        <p:attrNameLst>
                                          <p:attrName>style.visibility</p:attrName>
                                        </p:attrNameLst>
                                      </p:cBhvr>
                                      <p:to>
                                        <p:strVal val="visible"/>
                                      </p:to>
                                    </p:set>
                                    <p:anim calcmode="lin" valueType="num">
                                      <p:cBhvr additive="base">
                                        <p:cTn id="49"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40592" y="1301384"/>
            <a:ext cx="8229600" cy="4807317"/>
          </a:xfrm>
        </p:spPr>
        <p:txBody>
          <a:bodyPr/>
          <a:lstStyle/>
          <a:p>
            <a:pPr marL="0" indent="0">
              <a:buNone/>
            </a:pPr>
            <a:r>
              <a:rPr lang="en-US" sz="2400" dirty="0" smtClean="0">
                <a:solidFill>
                  <a:schemeClr val="tx1"/>
                </a:solidFill>
                <a:latin typeface="Century Gothic" pitchFamily="34" charset="0"/>
              </a:rPr>
              <a:t>Final Preparation</a:t>
            </a:r>
          </a:p>
          <a:p>
            <a:r>
              <a:rPr lang="en-US" sz="1600" dirty="0" smtClean="0">
                <a:solidFill>
                  <a:schemeClr val="tx1"/>
                </a:solidFill>
                <a:latin typeface="Century Gothic" pitchFamily="34" charset="0"/>
              </a:rPr>
              <a:t>PM Call</a:t>
            </a:r>
          </a:p>
          <a:p>
            <a:pPr lvl="1"/>
            <a:r>
              <a:rPr lang="en-US" sz="1200" dirty="0" smtClean="0">
                <a:solidFill>
                  <a:schemeClr val="tx1"/>
                </a:solidFill>
                <a:latin typeface="Century Gothic" pitchFamily="34" charset="0"/>
              </a:rPr>
              <a:t>Copy PM into Prospect confirmation email and follow up with a call</a:t>
            </a:r>
          </a:p>
          <a:p>
            <a:pPr lvl="1"/>
            <a:r>
              <a:rPr lang="en-US" sz="1200" dirty="0">
                <a:latin typeface="Century Gothic" pitchFamily="34" charset="0"/>
              </a:rPr>
              <a:t>Explain the product offering and the size and scale of the editorial/marketing program</a:t>
            </a:r>
          </a:p>
          <a:p>
            <a:pPr lvl="1"/>
            <a:r>
              <a:rPr lang="en-US" sz="1200" dirty="0">
                <a:latin typeface="Century Gothic" pitchFamily="34" charset="0"/>
              </a:rPr>
              <a:t>Explain the full ‘supplier close’ approach, why and how we do the program</a:t>
            </a:r>
          </a:p>
          <a:p>
            <a:pPr lvl="1"/>
            <a:r>
              <a:rPr lang="en-US" sz="1200" dirty="0">
                <a:latin typeface="Century Gothic" pitchFamily="34" charset="0"/>
              </a:rPr>
              <a:t>Negotiate the timeframe and direct list delivery requirements and </a:t>
            </a:r>
            <a:r>
              <a:rPr lang="en-US" sz="1200" dirty="0" smtClean="0">
                <a:latin typeface="Century Gothic" pitchFamily="34" charset="0"/>
              </a:rPr>
              <a:t>emphasize </a:t>
            </a:r>
            <a:r>
              <a:rPr lang="en-US" sz="1200" dirty="0">
                <a:latin typeface="Century Gothic" pitchFamily="34" charset="0"/>
              </a:rPr>
              <a:t>the importance of the timeframe </a:t>
            </a:r>
          </a:p>
          <a:p>
            <a:r>
              <a:rPr lang="en-US" sz="1600" dirty="0" smtClean="0">
                <a:solidFill>
                  <a:schemeClr val="tx1"/>
                </a:solidFill>
                <a:latin typeface="Century Gothic" pitchFamily="34" charset="0"/>
              </a:rPr>
              <a:t>Letterhead Delivery</a:t>
            </a:r>
          </a:p>
          <a:p>
            <a:pPr lvl="1"/>
            <a:r>
              <a:rPr lang="en-US" sz="1200" dirty="0" smtClean="0">
                <a:solidFill>
                  <a:schemeClr val="tx1"/>
                </a:solidFill>
                <a:latin typeface="Century Gothic" pitchFamily="34" charset="0"/>
              </a:rPr>
              <a:t>Arrange to receive direct from Executive or via a PA within 24 hours of the Prospect call</a:t>
            </a:r>
          </a:p>
          <a:p>
            <a:pPr lvl="1"/>
            <a:r>
              <a:rPr lang="en-US" sz="1200" dirty="0" smtClean="0">
                <a:solidFill>
                  <a:schemeClr val="tx1"/>
                </a:solidFill>
                <a:latin typeface="Century Gothic" pitchFamily="34" charset="0"/>
              </a:rPr>
              <a:t>Note: Receiving the Letterhead/Signature on time shows commitment and buy-in from Executive</a:t>
            </a:r>
          </a:p>
          <a:p>
            <a:r>
              <a:rPr lang="en-US" sz="1600" dirty="0" smtClean="0">
                <a:solidFill>
                  <a:schemeClr val="tx1"/>
                </a:solidFill>
                <a:latin typeface="Century Gothic" pitchFamily="34" charset="0"/>
              </a:rPr>
              <a:t>List Delivery</a:t>
            </a:r>
          </a:p>
          <a:p>
            <a:pPr lvl="1"/>
            <a:r>
              <a:rPr lang="en-US" sz="1200" dirty="0" smtClean="0">
                <a:solidFill>
                  <a:schemeClr val="tx1"/>
                </a:solidFill>
                <a:latin typeface="Century Gothic" pitchFamily="34" charset="0"/>
              </a:rPr>
              <a:t>Send an email reminder to list provider the evening before the scheduled due date</a:t>
            </a:r>
          </a:p>
          <a:p>
            <a:pPr lvl="1"/>
            <a:r>
              <a:rPr lang="en-US" sz="1200" dirty="0" smtClean="0">
                <a:solidFill>
                  <a:schemeClr val="tx1"/>
                </a:solidFill>
                <a:latin typeface="Century Gothic" pitchFamily="34" charset="0"/>
              </a:rPr>
              <a:t>Chase any outstanding lists promptly and put emphasis back on Executive buy in and editorial deadlines</a:t>
            </a:r>
          </a:p>
          <a:p>
            <a:r>
              <a:rPr lang="en-US" sz="1600" dirty="0" smtClean="0">
                <a:solidFill>
                  <a:schemeClr val="tx1"/>
                </a:solidFill>
                <a:latin typeface="Century Gothic" pitchFamily="34" charset="0"/>
              </a:rPr>
              <a:t>Maximization/Optimization</a:t>
            </a:r>
          </a:p>
          <a:p>
            <a:pPr lvl="1"/>
            <a:r>
              <a:rPr lang="en-US" sz="1200" dirty="0" smtClean="0">
                <a:solidFill>
                  <a:schemeClr val="tx1"/>
                </a:solidFill>
                <a:latin typeface="Century Gothic" pitchFamily="34" charset="0"/>
              </a:rPr>
              <a:t>Never except the first list as complete. Once received revisit the PM call to obtain more contacts</a:t>
            </a:r>
          </a:p>
          <a:p>
            <a:r>
              <a:rPr lang="en-US" sz="1600" dirty="0" smtClean="0">
                <a:solidFill>
                  <a:schemeClr val="tx1"/>
                </a:solidFill>
                <a:latin typeface="Century Gothic" pitchFamily="34" charset="0"/>
              </a:rPr>
              <a:t>Qualification</a:t>
            </a:r>
          </a:p>
          <a:p>
            <a:pPr lvl="1"/>
            <a:r>
              <a:rPr lang="en-US" sz="1200" dirty="0" smtClean="0">
                <a:solidFill>
                  <a:schemeClr val="tx1"/>
                </a:solidFill>
                <a:latin typeface="Century Gothic" pitchFamily="34" charset="0"/>
              </a:rPr>
              <a:t>Decision makers names, numbers, fax and email</a:t>
            </a:r>
          </a:p>
          <a:p>
            <a:pPr lvl="1"/>
            <a:r>
              <a:rPr lang="en-US" sz="1200" dirty="0" smtClean="0">
                <a:solidFill>
                  <a:schemeClr val="tx1"/>
                </a:solidFill>
                <a:latin typeface="Century Gothic" pitchFamily="34" charset="0"/>
              </a:rPr>
              <a:t>Attention to detail at this stage can lead to less failed emails, Project Directors dealing directly with decision makers, more deals and…more commission!</a:t>
            </a:r>
            <a:endParaRPr lang="en-US" sz="1200" dirty="0">
              <a:solidFill>
                <a:schemeClr val="tx1"/>
              </a:solidFill>
              <a:latin typeface="Century Gothic" pitchFamily="34" charset="0"/>
            </a:endParaRPr>
          </a:p>
          <a:p>
            <a:pPr marL="0" indent="0">
              <a:buNone/>
            </a:pPr>
            <a:endParaRPr lang="en-US" dirty="0"/>
          </a:p>
        </p:txBody>
      </p:sp>
      <p:sp>
        <p:nvSpPr>
          <p:cNvPr id="3" name="Content Placeholder 2"/>
          <p:cNvSpPr>
            <a:spLocks noGrp="1"/>
          </p:cNvSpPr>
          <p:nvPr>
            <p:ph idx="10"/>
          </p:nvPr>
        </p:nvSpPr>
        <p:spPr/>
        <p:txBody>
          <a:bodyPr/>
          <a:lstStyle/>
          <a:p>
            <a:r>
              <a:rPr lang="en-US" dirty="0" smtClean="0">
                <a:solidFill>
                  <a:srgbClr val="FF0000"/>
                </a:solidFill>
              </a:rPr>
              <a:t>Prepare To Make Money!</a:t>
            </a:r>
            <a:endParaRPr lang="en-US" dirty="0">
              <a:solidFill>
                <a:srgbClr val="FF0000"/>
              </a:solidFill>
            </a:endParaRPr>
          </a:p>
          <a:p>
            <a:endParaRPr lang="en-US" dirty="0"/>
          </a:p>
        </p:txBody>
      </p:sp>
    </p:spTree>
    <p:extLst>
      <p:ext uri="{BB962C8B-B14F-4D97-AF65-F5344CB8AC3E}">
        <p14:creationId xmlns:p14="http://schemas.microsoft.com/office/powerpoint/2010/main" val="2379817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 calcmode="lin" valueType="num">
                                      <p:cBhvr additive="base">
                                        <p:cTn id="17"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anim calcmode="lin" valueType="num">
                                      <p:cBhvr additive="base">
                                        <p:cTn id="21"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2">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
                                            <p:txEl>
                                              <p:pRg st="5" end="5"/>
                                            </p:txEl>
                                          </p:spTgt>
                                        </p:tgtEl>
                                        <p:attrNameLst>
                                          <p:attrName>style.visibility</p:attrName>
                                        </p:attrNameLst>
                                      </p:cBhvr>
                                      <p:to>
                                        <p:strVal val="visible"/>
                                      </p:to>
                                    </p:set>
                                    <p:anim calcmode="lin" valueType="num">
                                      <p:cBhvr additive="base">
                                        <p:cTn id="29"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anim calcmode="lin" valueType="num">
                                      <p:cBhvr additive="base">
                                        <p:cTn id="35"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2">
                                            <p:txEl>
                                              <p:pRg st="6" end="6"/>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
                                            <p:txEl>
                                              <p:pRg st="7" end="7"/>
                                            </p:txEl>
                                          </p:spTgt>
                                        </p:tgtEl>
                                        <p:attrNameLst>
                                          <p:attrName>style.visibility</p:attrName>
                                        </p:attrNameLst>
                                      </p:cBhvr>
                                      <p:to>
                                        <p:strVal val="visible"/>
                                      </p:to>
                                    </p:set>
                                    <p:anim calcmode="lin" valueType="num">
                                      <p:cBhvr additive="base">
                                        <p:cTn id="39"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2">
                                            <p:txEl>
                                              <p:pRg st="7" end="7"/>
                                            </p:txEl>
                                          </p:spTgt>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
                                            <p:txEl>
                                              <p:pRg st="8" end="8"/>
                                            </p:txEl>
                                          </p:spTgt>
                                        </p:tgtEl>
                                        <p:attrNameLst>
                                          <p:attrName>style.visibility</p:attrName>
                                        </p:attrNameLst>
                                      </p:cBhvr>
                                      <p:to>
                                        <p:strVal val="visible"/>
                                      </p:to>
                                    </p:set>
                                    <p:anim calcmode="lin" valueType="num">
                                      <p:cBhvr additive="base">
                                        <p:cTn id="43"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
                                            <p:txEl>
                                              <p:pRg st="9" end="9"/>
                                            </p:txEl>
                                          </p:spTgt>
                                        </p:tgtEl>
                                        <p:attrNameLst>
                                          <p:attrName>style.visibility</p:attrName>
                                        </p:attrNameLst>
                                      </p:cBhvr>
                                      <p:to>
                                        <p:strVal val="visible"/>
                                      </p:to>
                                    </p:set>
                                    <p:anim calcmode="lin" valueType="num">
                                      <p:cBhvr additive="base">
                                        <p:cTn id="49" dur="500" fill="hold"/>
                                        <p:tgtEl>
                                          <p:spTgt spid="2">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
                                            <p:txEl>
                                              <p:pRg st="9" end="9"/>
                                            </p:txEl>
                                          </p:spTgt>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2">
                                            <p:txEl>
                                              <p:pRg st="10" end="10"/>
                                            </p:txEl>
                                          </p:spTgt>
                                        </p:tgtEl>
                                        <p:attrNameLst>
                                          <p:attrName>style.visibility</p:attrName>
                                        </p:attrNameLst>
                                      </p:cBhvr>
                                      <p:to>
                                        <p:strVal val="visible"/>
                                      </p:to>
                                    </p:set>
                                    <p:anim calcmode="lin" valueType="num">
                                      <p:cBhvr additive="base">
                                        <p:cTn id="53" dur="500" fill="hold"/>
                                        <p:tgtEl>
                                          <p:spTgt spid="2">
                                            <p:txEl>
                                              <p:pRg st="10" end="10"/>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2">
                                            <p:txEl>
                                              <p:pRg st="10" end="10"/>
                                            </p:txEl>
                                          </p:spTgt>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2">
                                            <p:txEl>
                                              <p:pRg st="11" end="11"/>
                                            </p:txEl>
                                          </p:spTgt>
                                        </p:tgtEl>
                                        <p:attrNameLst>
                                          <p:attrName>style.visibility</p:attrName>
                                        </p:attrNameLst>
                                      </p:cBhvr>
                                      <p:to>
                                        <p:strVal val="visible"/>
                                      </p:to>
                                    </p:set>
                                    <p:anim calcmode="lin" valueType="num">
                                      <p:cBhvr additive="base">
                                        <p:cTn id="57" dur="500" fill="hold"/>
                                        <p:tgtEl>
                                          <p:spTgt spid="2">
                                            <p:txEl>
                                              <p:pRg st="11" end="1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2">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2">
                                            <p:txEl>
                                              <p:pRg st="12" end="12"/>
                                            </p:txEl>
                                          </p:spTgt>
                                        </p:tgtEl>
                                        <p:attrNameLst>
                                          <p:attrName>style.visibility</p:attrName>
                                        </p:attrNameLst>
                                      </p:cBhvr>
                                      <p:to>
                                        <p:strVal val="visible"/>
                                      </p:to>
                                    </p:set>
                                    <p:anim calcmode="lin" valueType="num">
                                      <p:cBhvr additive="base">
                                        <p:cTn id="63" dur="500" fill="hold"/>
                                        <p:tgtEl>
                                          <p:spTgt spid="2">
                                            <p:txEl>
                                              <p:pRg st="12" end="12"/>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2">
                                            <p:txEl>
                                              <p:pRg st="12" end="12"/>
                                            </p:txEl>
                                          </p:spTgt>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2">
                                            <p:txEl>
                                              <p:pRg st="13" end="13"/>
                                            </p:txEl>
                                          </p:spTgt>
                                        </p:tgtEl>
                                        <p:attrNameLst>
                                          <p:attrName>style.visibility</p:attrName>
                                        </p:attrNameLst>
                                      </p:cBhvr>
                                      <p:to>
                                        <p:strVal val="visible"/>
                                      </p:to>
                                    </p:set>
                                    <p:anim calcmode="lin" valueType="num">
                                      <p:cBhvr additive="base">
                                        <p:cTn id="67" dur="500" fill="hold"/>
                                        <p:tgtEl>
                                          <p:spTgt spid="2">
                                            <p:txEl>
                                              <p:pRg st="13" end="13"/>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2">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2">
                                            <p:txEl>
                                              <p:pRg st="14" end="14"/>
                                            </p:txEl>
                                          </p:spTgt>
                                        </p:tgtEl>
                                        <p:attrNameLst>
                                          <p:attrName>style.visibility</p:attrName>
                                        </p:attrNameLst>
                                      </p:cBhvr>
                                      <p:to>
                                        <p:strVal val="visible"/>
                                      </p:to>
                                    </p:set>
                                    <p:anim calcmode="lin" valueType="num">
                                      <p:cBhvr additive="base">
                                        <p:cTn id="73" dur="500" fill="hold"/>
                                        <p:tgtEl>
                                          <p:spTgt spid="2">
                                            <p:txEl>
                                              <p:pRg st="14" end="14"/>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2">
                                            <p:txEl>
                                              <p:pRg st="14" end="14"/>
                                            </p:txEl>
                                          </p:spTgt>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2">
                                            <p:txEl>
                                              <p:pRg st="15" end="15"/>
                                            </p:txEl>
                                          </p:spTgt>
                                        </p:tgtEl>
                                        <p:attrNameLst>
                                          <p:attrName>style.visibility</p:attrName>
                                        </p:attrNameLst>
                                      </p:cBhvr>
                                      <p:to>
                                        <p:strVal val="visible"/>
                                      </p:to>
                                    </p:set>
                                    <p:anim calcmode="lin" valueType="num">
                                      <p:cBhvr additive="base">
                                        <p:cTn id="77" dur="500" fill="hold"/>
                                        <p:tgtEl>
                                          <p:spTgt spid="2">
                                            <p:txEl>
                                              <p:pRg st="15" end="15"/>
                                            </p:txEl>
                                          </p:spTgt>
                                        </p:tgtEl>
                                        <p:attrNameLst>
                                          <p:attrName>ppt_x</p:attrName>
                                        </p:attrNameLst>
                                      </p:cBhvr>
                                      <p:tavLst>
                                        <p:tav tm="0">
                                          <p:val>
                                            <p:strVal val="#ppt_x"/>
                                          </p:val>
                                        </p:tav>
                                        <p:tav tm="100000">
                                          <p:val>
                                            <p:strVal val="#ppt_x"/>
                                          </p:val>
                                        </p:tav>
                                      </p:tavLst>
                                    </p:anim>
                                    <p:anim calcmode="lin" valueType="num">
                                      <p:cBhvr additive="base">
                                        <p:cTn id="78" dur="500" fill="hold"/>
                                        <p:tgtEl>
                                          <p:spTgt spid="2">
                                            <p:txEl>
                                              <p:pRg st="15" end="15"/>
                                            </p:txEl>
                                          </p:spTgt>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2">
                                            <p:txEl>
                                              <p:pRg st="16" end="16"/>
                                            </p:txEl>
                                          </p:spTgt>
                                        </p:tgtEl>
                                        <p:attrNameLst>
                                          <p:attrName>style.visibility</p:attrName>
                                        </p:attrNameLst>
                                      </p:cBhvr>
                                      <p:to>
                                        <p:strVal val="visible"/>
                                      </p:to>
                                    </p:set>
                                    <p:anim calcmode="lin" valueType="num">
                                      <p:cBhvr additive="base">
                                        <p:cTn id="81" dur="500" fill="hold"/>
                                        <p:tgtEl>
                                          <p:spTgt spid="2">
                                            <p:txEl>
                                              <p:pRg st="16" end="16"/>
                                            </p:txEl>
                                          </p:spTgt>
                                        </p:tgtEl>
                                        <p:attrNameLst>
                                          <p:attrName>ppt_x</p:attrName>
                                        </p:attrNameLst>
                                      </p:cBhvr>
                                      <p:tavLst>
                                        <p:tav tm="0">
                                          <p:val>
                                            <p:strVal val="#ppt_x"/>
                                          </p:val>
                                        </p:tav>
                                        <p:tav tm="100000">
                                          <p:val>
                                            <p:strVal val="#ppt_x"/>
                                          </p:val>
                                        </p:tav>
                                      </p:tavLst>
                                    </p:anim>
                                    <p:anim calcmode="lin" valueType="num">
                                      <p:cBhvr additive="base">
                                        <p:cTn id="82" dur="500" fill="hold"/>
                                        <p:tgtEl>
                                          <p:spTgt spid="2">
                                            <p:txEl>
                                              <p:pRg st="16" end="1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p:cNvSpPr>
            <a:spLocks noGrp="1"/>
          </p:cNvSpPr>
          <p:nvPr>
            <p:ph type="title" idx="4294967295"/>
          </p:nvPr>
        </p:nvSpPr>
        <p:spPr>
          <a:xfrm>
            <a:off x="-152400" y="-123825"/>
            <a:ext cx="8229600" cy="1143000"/>
          </a:xfrm>
        </p:spPr>
        <p:txBody>
          <a:bodyPr/>
          <a:lstStyle/>
          <a:p>
            <a:pPr eaLnBrk="1" hangingPunct="1"/>
            <a:r>
              <a:rPr lang="en-US" sz="3200" dirty="0" smtClean="0">
                <a:solidFill>
                  <a:srgbClr val="EA2027"/>
                </a:solidFill>
              </a:rPr>
              <a:t>Who Are We?</a:t>
            </a:r>
            <a:endParaRPr lang="en-US" sz="3200" dirty="0" smtClean="0">
              <a:solidFill>
                <a:srgbClr val="EA2027"/>
              </a:solidFill>
            </a:endParaRPr>
          </a:p>
        </p:txBody>
      </p:sp>
      <p:pic>
        <p:nvPicPr>
          <p:cNvPr id="19458" name="94dec91c-1745-4af2-9007-f9f9eafe6e7f" descr="4CA31C1F-7E94-4F0B-B954-9B00713C374C"/>
          <p:cNvPicPr>
            <a:picLocks noChangeAspect="1" noChangeArrowheads="1"/>
          </p:cNvPicPr>
          <p:nvPr/>
        </p:nvPicPr>
        <p:blipFill>
          <a:blip r:embed="rId2"/>
          <a:srcRect/>
          <a:stretch>
            <a:fillRect/>
          </a:stretch>
        </p:blipFill>
        <p:spPr bwMode="auto">
          <a:xfrm>
            <a:off x="304800" y="1219200"/>
            <a:ext cx="8610600" cy="43465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8" name="Title 1"/>
          <p:cNvSpPr>
            <a:spLocks/>
          </p:cNvSpPr>
          <p:nvPr/>
        </p:nvSpPr>
        <p:spPr bwMode="auto">
          <a:xfrm>
            <a:off x="1447800" y="228600"/>
            <a:ext cx="7239000" cy="609600"/>
          </a:xfrm>
          <a:prstGeom prst="rect">
            <a:avLst/>
          </a:prstGeom>
          <a:noFill/>
          <a:ln w="9525">
            <a:noFill/>
            <a:miter lim="800000"/>
            <a:headEnd/>
            <a:tailEnd/>
          </a:ln>
        </p:spPr>
        <p:txBody>
          <a:bodyPr/>
          <a:lstStyle/>
          <a:p>
            <a:r>
              <a:rPr lang="en-US" sz="2800">
                <a:solidFill>
                  <a:srgbClr val="EA2027"/>
                </a:solidFill>
              </a:rPr>
              <a:t>Question Time</a:t>
            </a:r>
          </a:p>
        </p:txBody>
      </p:sp>
      <p:pic>
        <p:nvPicPr>
          <p:cNvPr id="77829" name="Picture 3" descr="questions-to-ask-the-interviewer-in-an-interview.jpg"/>
          <p:cNvPicPr>
            <a:picLocks noChangeAspect="1"/>
          </p:cNvPicPr>
          <p:nvPr/>
        </p:nvPicPr>
        <p:blipFill>
          <a:blip r:embed="rId2"/>
          <a:srcRect/>
          <a:stretch>
            <a:fillRect/>
          </a:stretch>
        </p:blipFill>
        <p:spPr bwMode="auto">
          <a:xfrm>
            <a:off x="528638" y="1066800"/>
            <a:ext cx="8086725" cy="505301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title" idx="4294967295"/>
          </p:nvPr>
        </p:nvSpPr>
        <p:spPr>
          <a:xfrm>
            <a:off x="1336675" y="2525713"/>
            <a:ext cx="6470650" cy="1743075"/>
          </a:xfrm>
        </p:spPr>
        <p:txBody>
          <a:bodyPr>
            <a:noAutofit/>
          </a:bodyPr>
          <a:lstStyle/>
          <a:p>
            <a:pPr eaLnBrk="1" hangingPunct="1"/>
            <a:r>
              <a:rPr lang="en-US" sz="2000" smtClean="0">
                <a:solidFill>
                  <a:srgbClr val="595959"/>
                </a:solidFill>
                <a:latin typeface="Century Gothic" pitchFamily="34" charset="0"/>
              </a:rPr>
              <a:t>James Pepper</a:t>
            </a:r>
            <a:br>
              <a:rPr lang="en-US" sz="2000" smtClean="0">
                <a:solidFill>
                  <a:srgbClr val="595959"/>
                </a:solidFill>
                <a:latin typeface="Century Gothic" pitchFamily="34" charset="0"/>
              </a:rPr>
            </a:br>
            <a:r>
              <a:rPr lang="en-US" sz="2000" smtClean="0">
                <a:solidFill>
                  <a:srgbClr val="595959"/>
                </a:solidFill>
                <a:latin typeface="Century Gothic" pitchFamily="34" charset="0"/>
              </a:rPr>
              <a:t>Group Training &amp; Development Manager</a:t>
            </a:r>
            <a:r>
              <a:rPr lang="en-US" sz="1600" smtClean="0">
                <a:solidFill>
                  <a:srgbClr val="595959"/>
                </a:solidFill>
                <a:latin typeface="Century Gothic" pitchFamily="34" charset="0"/>
              </a:rPr>
              <a:t/>
            </a:r>
            <a:br>
              <a:rPr lang="en-US" sz="1600" smtClean="0">
                <a:solidFill>
                  <a:srgbClr val="595959"/>
                </a:solidFill>
                <a:latin typeface="Century Gothic" pitchFamily="34" charset="0"/>
              </a:rPr>
            </a:br>
            <a:r>
              <a:rPr lang="en-US" sz="1600" smtClean="0">
                <a:solidFill>
                  <a:srgbClr val="595959"/>
                </a:solidFill>
                <a:latin typeface="Century Gothic" pitchFamily="34" charset="0"/>
              </a:rPr>
              <a:t/>
            </a:r>
            <a:br>
              <a:rPr lang="en-US" sz="1600" smtClean="0">
                <a:solidFill>
                  <a:srgbClr val="595959"/>
                </a:solidFill>
                <a:latin typeface="Century Gothic" pitchFamily="34" charset="0"/>
              </a:rPr>
            </a:br>
            <a:r>
              <a:rPr lang="en-US" sz="1200" smtClean="0">
                <a:solidFill>
                  <a:srgbClr val="262626"/>
                </a:solidFill>
                <a:latin typeface="Century Gothic" pitchFamily="34" charset="0"/>
              </a:rPr>
              <a:t>Email: james.pepper@wdmgroup.com</a:t>
            </a:r>
            <a:br>
              <a:rPr lang="en-US" sz="1200" smtClean="0">
                <a:solidFill>
                  <a:srgbClr val="262626"/>
                </a:solidFill>
                <a:latin typeface="Century Gothic" pitchFamily="34" charset="0"/>
              </a:rPr>
            </a:br>
            <a:r>
              <a:rPr lang="en-US" sz="1200" smtClean="0">
                <a:solidFill>
                  <a:srgbClr val="262626"/>
                </a:solidFill>
                <a:latin typeface="Century Gothic" pitchFamily="34" charset="0"/>
              </a:rPr>
              <a:t>Direct Line: 0044 (0)1603 217544</a:t>
            </a:r>
            <a:br>
              <a:rPr lang="en-US" sz="1200" smtClean="0">
                <a:solidFill>
                  <a:srgbClr val="262626"/>
                </a:solidFill>
                <a:latin typeface="Century Gothic" pitchFamily="34" charset="0"/>
              </a:rPr>
            </a:br>
            <a:r>
              <a:rPr lang="en-US" sz="1200" smtClean="0">
                <a:solidFill>
                  <a:srgbClr val="262626"/>
                </a:solidFill>
                <a:latin typeface="Century Gothic" pitchFamily="34" charset="0"/>
              </a:rPr>
              <a:t>Fax: 0044 (0)1603 617082</a:t>
            </a:r>
          </a:p>
        </p:txBody>
      </p:sp>
      <p:sp>
        <p:nvSpPr>
          <p:cNvPr id="7" name="Title 1"/>
          <p:cNvSpPr txBox="1">
            <a:spLocks/>
          </p:cNvSpPr>
          <p:nvPr/>
        </p:nvSpPr>
        <p:spPr>
          <a:xfrm>
            <a:off x="1336675" y="6146800"/>
            <a:ext cx="6470650" cy="619125"/>
          </a:xfrm>
          <a:prstGeom prst="rect">
            <a:avLst/>
          </a:prstGeom>
        </p:spPr>
        <p:txBody>
          <a:bodyPr anchor="ctr"/>
          <a:lstStyle/>
          <a:p>
            <a:pPr algn="ctr"/>
            <a:r>
              <a:rPr lang="en-US" sz="1000">
                <a:solidFill>
                  <a:srgbClr val="A6A6A6"/>
                </a:solidFill>
              </a:rPr>
              <a:t>View all of our products at our corporate site: WDM Group </a:t>
            </a:r>
            <a:r>
              <a:rPr lang="en-US" sz="1000">
                <a:solidFill>
                  <a:srgbClr val="A6A6A6"/>
                </a:solidFill>
                <a:hlinkClick r:id="rId3"/>
              </a:rPr>
              <a:t>www.wdmgroup.com</a:t>
            </a:r>
            <a:endParaRPr lang="en-US" sz="1000">
              <a:solidFill>
                <a:srgbClr val="A6A6A6"/>
              </a:solidFill>
            </a:endParaRPr>
          </a:p>
          <a:p>
            <a:pPr algn="ctr"/>
            <a:r>
              <a:rPr lang="pt-BR" sz="1000">
                <a:solidFill>
                  <a:srgbClr val="A6A6A6"/>
                </a:solidFill>
              </a:rPr>
              <a:t>112-114 Grosvenor  </a:t>
            </a:r>
            <a:r>
              <a:rPr lang="pt-BR" sz="1000">
                <a:solidFill>
                  <a:srgbClr val="D9D9D9"/>
                </a:solidFill>
              </a:rPr>
              <a:t>|</a:t>
            </a:r>
            <a:r>
              <a:rPr lang="pt-BR" sz="1000">
                <a:solidFill>
                  <a:srgbClr val="A6A6A6"/>
                </a:solidFill>
              </a:rPr>
              <a:t>  Prince of Wales Road</a:t>
            </a:r>
            <a:r>
              <a:rPr lang="en-US" sz="1000">
                <a:solidFill>
                  <a:srgbClr val="A6A6A6"/>
                </a:solidFill>
              </a:rPr>
              <a:t>  </a:t>
            </a:r>
            <a:r>
              <a:rPr lang="pt-BR" sz="1000">
                <a:solidFill>
                  <a:srgbClr val="D9D9D9"/>
                </a:solidFill>
              </a:rPr>
              <a:t>|</a:t>
            </a:r>
            <a:r>
              <a:rPr lang="en-US" sz="1000">
                <a:solidFill>
                  <a:srgbClr val="A6A6A6"/>
                </a:solidFill>
              </a:rPr>
              <a:t>  Norwich</a:t>
            </a:r>
            <a:r>
              <a:rPr lang="fr-FR" sz="1000">
                <a:solidFill>
                  <a:srgbClr val="A6A6A6"/>
                </a:solidFill>
              </a:rPr>
              <a:t>  </a:t>
            </a:r>
            <a:r>
              <a:rPr lang="pt-BR" sz="1000">
                <a:solidFill>
                  <a:srgbClr val="D9D9D9"/>
                </a:solidFill>
              </a:rPr>
              <a:t>|</a:t>
            </a:r>
            <a:r>
              <a:rPr lang="fr-FR" sz="1000">
                <a:solidFill>
                  <a:srgbClr val="A6A6A6"/>
                </a:solidFill>
              </a:rPr>
              <a:t>  NR1 1NS</a:t>
            </a:r>
            <a:endParaRPr lang="en-US" sz="1000">
              <a:solidFill>
                <a:srgbClr val="A6A6A6"/>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2"/>
          <p:cNvSpPr>
            <a:spLocks noGrp="1"/>
          </p:cNvSpPr>
          <p:nvPr>
            <p:ph type="title" idx="4294967295"/>
          </p:nvPr>
        </p:nvSpPr>
        <p:spPr>
          <a:xfrm>
            <a:off x="-180975" y="-171450"/>
            <a:ext cx="8229600" cy="1143000"/>
          </a:xfrm>
        </p:spPr>
        <p:txBody>
          <a:bodyPr/>
          <a:lstStyle/>
          <a:p>
            <a:pPr eaLnBrk="1" hangingPunct="1"/>
            <a:r>
              <a:rPr lang="en-GB" sz="3200" smtClean="0">
                <a:solidFill>
                  <a:srgbClr val="EA2027"/>
                </a:solidFill>
              </a:rPr>
              <a:t>What To Expect?</a:t>
            </a:r>
            <a:endParaRPr lang="en-US" sz="3200" smtClean="0">
              <a:solidFill>
                <a:srgbClr val="EA2027"/>
              </a:solidFill>
            </a:endParaRPr>
          </a:p>
        </p:txBody>
      </p:sp>
      <p:sp>
        <p:nvSpPr>
          <p:cNvPr id="14338" name="Rectangle 3"/>
          <p:cNvSpPr>
            <a:spLocks noGrp="1"/>
          </p:cNvSpPr>
          <p:nvPr>
            <p:ph type="body" idx="4294967295"/>
          </p:nvPr>
        </p:nvSpPr>
        <p:spPr/>
        <p:txBody>
          <a:bodyPr/>
          <a:lstStyle/>
          <a:p>
            <a:pPr eaLnBrk="1" hangingPunct="1">
              <a:buFont typeface="Arial" charset="0"/>
              <a:buNone/>
            </a:pPr>
            <a:r>
              <a:rPr lang="en-GB" sz="1600" b="1" u="sng" dirty="0" smtClean="0"/>
              <a:t>Today:</a:t>
            </a:r>
          </a:p>
          <a:p>
            <a:pPr eaLnBrk="1" hangingPunct="1">
              <a:buFont typeface="Arial" charset="0"/>
              <a:buNone/>
            </a:pPr>
            <a:endParaRPr lang="en-GB" sz="1800" b="1" u="sng" dirty="0" smtClean="0"/>
          </a:p>
          <a:p>
            <a:pPr eaLnBrk="1" hangingPunct="1"/>
            <a:r>
              <a:rPr lang="en-GB" sz="1600" dirty="0" smtClean="0"/>
              <a:t>What Do We Do?</a:t>
            </a:r>
          </a:p>
          <a:p>
            <a:pPr eaLnBrk="1" hangingPunct="1"/>
            <a:r>
              <a:rPr lang="en-GB" sz="1600" dirty="0" smtClean="0"/>
              <a:t>How Do We Do It? </a:t>
            </a:r>
          </a:p>
          <a:p>
            <a:pPr marL="0" indent="0" eaLnBrk="1" hangingPunct="1">
              <a:buNone/>
            </a:pPr>
            <a:r>
              <a:rPr lang="en-GB" sz="1600" dirty="0"/>
              <a:t>	</a:t>
            </a:r>
            <a:r>
              <a:rPr lang="en-GB" sz="1600" dirty="0" smtClean="0"/>
              <a:t>	- The Theory</a:t>
            </a:r>
          </a:p>
          <a:p>
            <a:pPr marL="0" indent="0" eaLnBrk="1" hangingPunct="1">
              <a:buNone/>
            </a:pPr>
            <a:r>
              <a:rPr lang="en-GB" sz="1600" dirty="0"/>
              <a:t>	</a:t>
            </a:r>
            <a:r>
              <a:rPr lang="en-GB" sz="1600" dirty="0" smtClean="0"/>
              <a:t>	- Call Process</a:t>
            </a:r>
          </a:p>
          <a:p>
            <a:pPr marL="0" indent="0" eaLnBrk="1" hangingPunct="1">
              <a:buNone/>
            </a:pPr>
            <a:r>
              <a:rPr lang="en-GB" sz="1600" dirty="0"/>
              <a:t>	</a:t>
            </a:r>
            <a:r>
              <a:rPr lang="en-GB" sz="1600" dirty="0" smtClean="0"/>
              <a:t>	- KPI’s</a:t>
            </a:r>
          </a:p>
          <a:p>
            <a:pPr marL="0" indent="0" eaLnBrk="1" hangingPunct="1">
              <a:buNone/>
            </a:pPr>
            <a:r>
              <a:rPr lang="en-GB" sz="1600" b="1" u="sng" dirty="0" smtClean="0"/>
              <a:t>Tomorrow:</a:t>
            </a:r>
          </a:p>
          <a:p>
            <a:pPr marL="0" indent="0" eaLnBrk="1" hangingPunct="1">
              <a:buNone/>
            </a:pPr>
            <a:endParaRPr lang="en-GB" sz="1600" b="1" u="sng" dirty="0" smtClean="0"/>
          </a:p>
          <a:p>
            <a:pPr eaLnBrk="1" hangingPunct="1"/>
            <a:r>
              <a:rPr lang="en-GB" sz="1600" dirty="0" smtClean="0"/>
              <a:t>Listen &amp; Learn</a:t>
            </a:r>
          </a:p>
          <a:p>
            <a:pPr eaLnBrk="1" hangingPunct="1"/>
            <a:r>
              <a:rPr lang="en-GB" sz="1600" dirty="0" smtClean="0"/>
              <a:t>Lead Generation/Begin Preparation</a:t>
            </a:r>
          </a:p>
          <a:p>
            <a:pPr marL="0" indent="0" eaLnBrk="1" hangingPunct="1">
              <a:buNone/>
            </a:pPr>
            <a:endParaRPr lang="en-GB" sz="1600" dirty="0" smtClean="0"/>
          </a:p>
          <a:p>
            <a:pPr marL="0" indent="0" eaLnBrk="1" hangingPunct="1">
              <a:buNone/>
            </a:pPr>
            <a:r>
              <a:rPr lang="en-GB" sz="1600" b="1" u="sng" dirty="0" smtClean="0"/>
              <a:t>Day 3:</a:t>
            </a:r>
            <a:endParaRPr lang="en-GB" sz="1600" b="1" u="sng" dirty="0"/>
          </a:p>
          <a:p>
            <a:pPr marL="0" indent="0" eaLnBrk="1" hangingPunct="1">
              <a:buNone/>
            </a:pPr>
            <a:endParaRPr lang="en-GB" sz="1600" b="1" u="sng" dirty="0" smtClean="0"/>
          </a:p>
          <a:p>
            <a:pPr eaLnBrk="1" hangingPunct="1"/>
            <a:r>
              <a:rPr lang="en-GB" sz="1600" dirty="0" smtClean="0"/>
              <a:t>Get on the phones!</a:t>
            </a:r>
            <a:endParaRPr lang="en-GB" sz="1600" dirty="0"/>
          </a:p>
          <a:p>
            <a:pPr marL="0" indent="0" eaLnBrk="1" hangingPunct="1">
              <a:buNone/>
            </a:pPr>
            <a:endParaRPr lang="en-GB" sz="1600" dirty="0" smtClean="0"/>
          </a:p>
          <a:p>
            <a:pPr eaLnBrk="1" hangingPunct="1">
              <a:buFont typeface="Arial" charset="0"/>
              <a:buNone/>
            </a:pPr>
            <a:endParaRPr lang="en-US" dirty="0" smtClean="0"/>
          </a:p>
        </p:txBody>
      </p:sp>
      <p:pic>
        <p:nvPicPr>
          <p:cNvPr id="14339" name="Picture 5" descr="http://www.bigseotechniques.com/images/seo-training.jpg"/>
          <p:cNvPicPr>
            <a:picLocks noChangeAspect="1" noChangeArrowheads="1"/>
          </p:cNvPicPr>
          <p:nvPr/>
        </p:nvPicPr>
        <p:blipFill>
          <a:blip r:embed="rId2"/>
          <a:srcRect/>
          <a:stretch>
            <a:fillRect/>
          </a:stretch>
        </p:blipFill>
        <p:spPr bwMode="auto">
          <a:xfrm>
            <a:off x="5486400" y="3657600"/>
            <a:ext cx="3325813" cy="2895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p:cNvSpPr>
          <p:nvPr>
            <p:ph type="title" idx="4294967295"/>
          </p:nvPr>
        </p:nvSpPr>
        <p:spPr>
          <a:xfrm>
            <a:off x="-200025" y="-161925"/>
            <a:ext cx="8229600" cy="1143000"/>
          </a:xfrm>
        </p:spPr>
        <p:txBody>
          <a:bodyPr/>
          <a:lstStyle/>
          <a:p>
            <a:pPr eaLnBrk="1" hangingPunct="1"/>
            <a:r>
              <a:rPr lang="en-US" sz="2800" dirty="0" smtClean="0">
                <a:solidFill>
                  <a:srgbClr val="EA2027"/>
                </a:solidFill>
              </a:rPr>
              <a:t>Brand Structure &amp; Product Portfolio</a:t>
            </a:r>
          </a:p>
        </p:txBody>
      </p:sp>
      <p:cxnSp>
        <p:nvCxnSpPr>
          <p:cNvPr id="37" name="Straight Connector 36"/>
          <p:cNvCxnSpPr/>
          <p:nvPr/>
        </p:nvCxnSpPr>
        <p:spPr>
          <a:xfrm>
            <a:off x="762000" y="1600200"/>
            <a:ext cx="7620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rot="5400000">
            <a:off x="1600990" y="1618458"/>
            <a:ext cx="24606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4667250" y="1495428"/>
            <a:ext cx="0" cy="246062"/>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1019176" y="1838327"/>
            <a:ext cx="150495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r>
              <a:rPr lang="en-US" sz="1200" dirty="0"/>
              <a:t>Business </a:t>
            </a:r>
            <a:r>
              <a:rPr lang="en-US" sz="1200" dirty="0" smtClean="0"/>
              <a:t>Review</a:t>
            </a:r>
            <a:endParaRPr lang="en-US" sz="1200" dirty="0"/>
          </a:p>
        </p:txBody>
      </p:sp>
      <p:sp>
        <p:nvSpPr>
          <p:cNvPr id="7" name="Rectangle 6"/>
          <p:cNvSpPr/>
          <p:nvPr/>
        </p:nvSpPr>
        <p:spPr>
          <a:xfrm>
            <a:off x="3943350" y="1838326"/>
            <a:ext cx="14859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r>
              <a:rPr lang="en-US" sz="1200" dirty="0"/>
              <a:t>Industry Channel</a:t>
            </a:r>
          </a:p>
        </p:txBody>
      </p:sp>
      <p:sp>
        <p:nvSpPr>
          <p:cNvPr id="60" name="Rectangle 59"/>
          <p:cNvSpPr/>
          <p:nvPr/>
        </p:nvSpPr>
        <p:spPr>
          <a:xfrm>
            <a:off x="7219950" y="1838325"/>
            <a:ext cx="1419224" cy="4572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14400" fontAlgn="auto">
              <a:spcBef>
                <a:spcPts val="0"/>
              </a:spcBef>
              <a:spcAft>
                <a:spcPts val="0"/>
              </a:spcAft>
              <a:defRPr/>
            </a:pPr>
            <a:r>
              <a:rPr lang="en-US" sz="1200" dirty="0"/>
              <a:t>Digital Media Marketing</a:t>
            </a:r>
          </a:p>
        </p:txBody>
      </p:sp>
      <p:pic>
        <p:nvPicPr>
          <p:cNvPr id="32782" name="Picture 8"/>
          <p:cNvPicPr>
            <a:picLocks noChangeAspect="1" noChangeArrowheads="1"/>
          </p:cNvPicPr>
          <p:nvPr/>
        </p:nvPicPr>
        <p:blipFill>
          <a:blip r:embed="rId2"/>
          <a:srcRect/>
          <a:stretch>
            <a:fillRect/>
          </a:stretch>
        </p:blipFill>
        <p:spPr bwMode="auto">
          <a:xfrm>
            <a:off x="6690301" y="2674936"/>
            <a:ext cx="2316826" cy="1449389"/>
          </a:xfrm>
          <a:prstGeom prst="rect">
            <a:avLst/>
          </a:prstGeom>
          <a:noFill/>
          <a:ln w="9525">
            <a:noFill/>
            <a:miter lim="800000"/>
            <a:headEnd/>
            <a:tailEnd/>
          </a:ln>
        </p:spPr>
      </p:pic>
      <p:cxnSp>
        <p:nvCxnSpPr>
          <p:cNvPr id="20" name="Straight Connector 19"/>
          <p:cNvCxnSpPr/>
          <p:nvPr/>
        </p:nvCxnSpPr>
        <p:spPr>
          <a:xfrm rot="5400000">
            <a:off x="7754146" y="1600200"/>
            <a:ext cx="246063" cy="0"/>
          </a:xfrm>
          <a:prstGeom prst="line">
            <a:avLst/>
          </a:prstGeom>
        </p:spPr>
        <p:style>
          <a:lnRef idx="1">
            <a:schemeClr val="accent1"/>
          </a:lnRef>
          <a:fillRef idx="0">
            <a:schemeClr val="accent1"/>
          </a:fillRef>
          <a:effectRef idx="0">
            <a:schemeClr val="accent1"/>
          </a:effectRef>
          <a:fontRef idx="minor">
            <a:schemeClr val="tx1"/>
          </a:fontRef>
        </p:style>
      </p:cxnSp>
      <p:pic>
        <p:nvPicPr>
          <p:cNvPr id="1026" name="Picture 2" descr="C:\Users\jpepper\AppData\Local\Microsoft\Windows\Temporary Internet Files\Content.Outlook\XJARLIVR\BR-Logo-Set-0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9614" y="2415413"/>
            <a:ext cx="1764535" cy="4304203"/>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jpepper\AppData\Local\Microsoft\Windows\Temporary Internet Files\Content.Outlook\XJARLIVR\Sector-Logos-Final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4180" y="2347913"/>
            <a:ext cx="1716520" cy="431106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p:cNvSpPr>
          <p:nvPr>
            <p:ph type="title" idx="4294967295"/>
          </p:nvPr>
        </p:nvSpPr>
        <p:spPr>
          <a:xfrm>
            <a:off x="-209550" y="-123825"/>
            <a:ext cx="8229600" cy="1143000"/>
          </a:xfrm>
        </p:spPr>
        <p:txBody>
          <a:bodyPr/>
          <a:lstStyle/>
          <a:p>
            <a:r>
              <a:rPr lang="en-GB" sz="3200" smtClean="0">
                <a:solidFill>
                  <a:srgbClr val="EA2027"/>
                </a:solidFill>
              </a:rPr>
              <a:t>What Do We Do?</a:t>
            </a:r>
            <a:endParaRPr lang="en-US" sz="3200" smtClean="0">
              <a:solidFill>
                <a:srgbClr val="EA2027"/>
              </a:solidFill>
            </a:endParaRPr>
          </a:p>
        </p:txBody>
      </p:sp>
      <p:pic>
        <p:nvPicPr>
          <p:cNvPr id="47108" name="Picture 2" descr="http://www.shareworld.co.uk/uploads/images/question-graphic.jpg"/>
          <p:cNvPicPr>
            <a:picLocks noChangeAspect="1" noChangeArrowheads="1"/>
          </p:cNvPicPr>
          <p:nvPr/>
        </p:nvPicPr>
        <p:blipFill>
          <a:blip r:embed="rId2"/>
          <a:srcRect/>
          <a:stretch>
            <a:fillRect/>
          </a:stretch>
        </p:blipFill>
        <p:spPr bwMode="auto">
          <a:xfrm>
            <a:off x="2259013" y="1123950"/>
            <a:ext cx="4625975" cy="46101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p:cNvSpPr>
          <p:nvPr>
            <p:ph type="title" idx="4294967295"/>
          </p:nvPr>
        </p:nvSpPr>
        <p:spPr>
          <a:xfrm>
            <a:off x="-276225" y="0"/>
            <a:ext cx="6838950" cy="847725"/>
          </a:xfrm>
        </p:spPr>
        <p:txBody>
          <a:bodyPr/>
          <a:lstStyle/>
          <a:p>
            <a:r>
              <a:rPr lang="en-GB" sz="3200" dirty="0" smtClean="0">
                <a:solidFill>
                  <a:srgbClr val="EA2027"/>
                </a:solidFill>
              </a:rPr>
              <a:t>Profiles Business Model</a:t>
            </a:r>
            <a:endParaRPr lang="en-US" sz="3200" dirty="0" smtClean="0">
              <a:solidFill>
                <a:srgbClr val="EA2027"/>
              </a:solidFill>
            </a:endParaRPr>
          </a:p>
        </p:txBody>
      </p:sp>
      <p:sp>
        <p:nvSpPr>
          <p:cNvPr id="49156" name="Content Placeholder 2"/>
          <p:cNvSpPr>
            <a:spLocks/>
          </p:cNvSpPr>
          <p:nvPr/>
        </p:nvSpPr>
        <p:spPr bwMode="auto">
          <a:xfrm>
            <a:off x="457200" y="1341438"/>
            <a:ext cx="8229600" cy="4983162"/>
          </a:xfrm>
          <a:prstGeom prst="rect">
            <a:avLst/>
          </a:prstGeom>
          <a:noFill/>
          <a:ln w="9525">
            <a:noFill/>
            <a:miter lim="800000"/>
            <a:headEnd/>
            <a:tailEnd/>
          </a:ln>
        </p:spPr>
        <p:txBody>
          <a:bodyPr/>
          <a:lstStyle/>
          <a:p>
            <a:pPr marL="342900" indent="-342900" algn="ctr" eaLnBrk="0" hangingPunct="0">
              <a:spcBef>
                <a:spcPct val="20000"/>
              </a:spcBef>
              <a:buFont typeface="Arial" charset="0"/>
              <a:buNone/>
            </a:pPr>
            <a:r>
              <a:rPr lang="en-GB" sz="2400" dirty="0">
                <a:latin typeface="Century Gothic" pitchFamily="34" charset="0"/>
              </a:rPr>
              <a:t>Revenue Generation through a ‘Vendor Model’</a:t>
            </a:r>
          </a:p>
          <a:p>
            <a:pPr marL="342900" indent="-342900" algn="ctr" eaLnBrk="0" hangingPunct="0">
              <a:spcBef>
                <a:spcPct val="20000"/>
              </a:spcBef>
              <a:buFont typeface="Arial" charset="0"/>
              <a:buNone/>
            </a:pPr>
            <a:endParaRPr lang="en-GB" sz="2400" dirty="0">
              <a:latin typeface="Century Gothic" pitchFamily="34" charset="0"/>
            </a:endParaRPr>
          </a:p>
          <a:p>
            <a:pPr marL="342900" indent="-342900" algn="ctr" eaLnBrk="0" hangingPunct="0">
              <a:spcBef>
                <a:spcPct val="20000"/>
              </a:spcBef>
              <a:buFont typeface="Arial" charset="0"/>
              <a:buNone/>
            </a:pPr>
            <a:r>
              <a:rPr lang="en-GB" sz="2400" b="1" i="1" dirty="0">
                <a:latin typeface="Century Gothic" pitchFamily="34" charset="0"/>
              </a:rPr>
              <a:t>“</a:t>
            </a:r>
            <a:r>
              <a:rPr lang="en-GB" sz="2400" b="1" i="1" dirty="0" smtClean="0">
                <a:latin typeface="Century Gothic" pitchFamily="34" charset="0"/>
              </a:rPr>
              <a:t>Sales </a:t>
            </a:r>
            <a:r>
              <a:rPr lang="en-GB" sz="2400" b="1" i="1" dirty="0">
                <a:latin typeface="Century Gothic" pitchFamily="34" charset="0"/>
              </a:rPr>
              <a:t>By Association”</a:t>
            </a:r>
          </a:p>
          <a:p>
            <a:pPr marL="342900" indent="-342900" algn="ctr" eaLnBrk="0" hangingPunct="0">
              <a:spcBef>
                <a:spcPct val="20000"/>
              </a:spcBef>
              <a:buFont typeface="Arial" charset="0"/>
              <a:buNone/>
            </a:pPr>
            <a:endParaRPr lang="en-GB" sz="2400" b="1" i="1" dirty="0">
              <a:latin typeface="Century Gothic" pitchFamily="34" charset="0"/>
            </a:endParaRPr>
          </a:p>
          <a:p>
            <a:pPr marL="342900" indent="-342900" algn="ctr" eaLnBrk="0" hangingPunct="0">
              <a:spcBef>
                <a:spcPct val="20000"/>
              </a:spcBef>
              <a:buFont typeface="Arial" charset="0"/>
              <a:buNone/>
            </a:pPr>
            <a:r>
              <a:rPr lang="en-GB" sz="2400" dirty="0">
                <a:latin typeface="Century Gothic" pitchFamily="34" charset="0"/>
              </a:rPr>
              <a:t>Client Relationships</a:t>
            </a:r>
          </a:p>
          <a:p>
            <a:pPr marL="342900" indent="-342900" algn="ctr" eaLnBrk="0" hangingPunct="0">
              <a:spcBef>
                <a:spcPct val="20000"/>
              </a:spcBef>
              <a:buFont typeface="Arial" charset="0"/>
              <a:buNone/>
            </a:pPr>
            <a:r>
              <a:rPr lang="en-GB" sz="2400" dirty="0">
                <a:latin typeface="Century Gothic" pitchFamily="34" charset="0"/>
              </a:rPr>
              <a:t>Supplier Partnerships</a:t>
            </a:r>
          </a:p>
          <a:p>
            <a:pPr marL="342900" indent="-342900" algn="ctr" eaLnBrk="0" hangingPunct="0">
              <a:spcBef>
                <a:spcPct val="20000"/>
              </a:spcBef>
              <a:buFont typeface="Arial" charset="0"/>
              <a:buNone/>
            </a:pPr>
            <a:r>
              <a:rPr lang="en-GB" sz="2400" dirty="0">
                <a:latin typeface="Century Gothic" pitchFamily="34" charset="0"/>
              </a:rPr>
              <a:t>Contract Wins &amp; </a:t>
            </a:r>
            <a:r>
              <a:rPr lang="en-GB" sz="2400" dirty="0" err="1">
                <a:latin typeface="Century Gothic" pitchFamily="34" charset="0"/>
              </a:rPr>
              <a:t>Tendors</a:t>
            </a:r>
            <a:endParaRPr lang="en-GB" sz="2400" dirty="0">
              <a:latin typeface="Century Gothic" pitchFamily="34" charset="0"/>
            </a:endParaRPr>
          </a:p>
          <a:p>
            <a:pPr marL="342900" indent="-342900" algn="ctr" eaLnBrk="0" hangingPunct="0">
              <a:spcBef>
                <a:spcPct val="20000"/>
              </a:spcBef>
              <a:buFont typeface="Arial" charset="0"/>
              <a:buNone/>
            </a:pPr>
            <a:r>
              <a:rPr lang="en-GB" sz="2400" dirty="0">
                <a:latin typeface="Century Gothic" pitchFamily="34" charset="0"/>
              </a:rPr>
              <a:t>Investments &amp; Awards</a:t>
            </a:r>
          </a:p>
          <a:p>
            <a:pPr marL="342900" indent="-342900" algn="ctr" eaLnBrk="0" hangingPunct="0">
              <a:spcBef>
                <a:spcPct val="20000"/>
              </a:spcBef>
              <a:buFont typeface="Arial" charset="0"/>
              <a:buNone/>
            </a:pPr>
            <a:r>
              <a:rPr lang="en-GB" sz="2400" dirty="0">
                <a:latin typeface="Century Gothic" pitchFamily="34" charset="0"/>
              </a:rPr>
              <a:t>Business Partnerships</a:t>
            </a:r>
          </a:p>
          <a:p>
            <a:pPr marL="342900" indent="-342900" algn="ctr" eaLnBrk="0" hangingPunct="0">
              <a:spcBef>
                <a:spcPct val="20000"/>
              </a:spcBef>
              <a:buFont typeface="Arial" charset="0"/>
              <a:buNone/>
            </a:pPr>
            <a:endParaRPr lang="en-GB" sz="2400" dirty="0">
              <a:latin typeface="Century Gothic" pitchFamily="34" charset="0"/>
            </a:endParaRPr>
          </a:p>
          <a:p>
            <a:pPr marL="342900" indent="-342900" algn="ctr" eaLnBrk="0" hangingPunct="0">
              <a:spcBef>
                <a:spcPct val="20000"/>
              </a:spcBef>
              <a:buFont typeface="Arial" charset="0"/>
              <a:buNone/>
            </a:pPr>
            <a:r>
              <a:rPr lang="en-GB" sz="2400" b="1" dirty="0">
                <a:latin typeface="Century Gothic" pitchFamily="34" charset="0"/>
              </a:rPr>
              <a:t>As Simple As -  “Company ‘A’ supports Company ‘B”</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p:cNvSpPr>
          <p:nvPr>
            <p:ph type="title" idx="4294967295"/>
          </p:nvPr>
        </p:nvSpPr>
        <p:spPr>
          <a:xfrm>
            <a:off x="-152400" y="-142875"/>
            <a:ext cx="8229600" cy="1143000"/>
          </a:xfrm>
        </p:spPr>
        <p:txBody>
          <a:bodyPr/>
          <a:lstStyle/>
          <a:p>
            <a:r>
              <a:rPr lang="en-GB" sz="3200" smtClean="0">
                <a:solidFill>
                  <a:srgbClr val="EA2027"/>
                </a:solidFill>
              </a:rPr>
              <a:t>Profiles Business Model</a:t>
            </a:r>
            <a:endParaRPr lang="en-US" sz="3200" smtClean="0">
              <a:solidFill>
                <a:srgbClr val="EA2027"/>
              </a:solidFill>
            </a:endParaRPr>
          </a:p>
        </p:txBody>
      </p:sp>
      <p:pic>
        <p:nvPicPr>
          <p:cNvPr id="50180" name="Picture 4"/>
          <p:cNvPicPr>
            <a:picLocks noChangeAspect="1" noChangeArrowheads="1"/>
          </p:cNvPicPr>
          <p:nvPr/>
        </p:nvPicPr>
        <p:blipFill>
          <a:blip r:embed="rId2"/>
          <a:srcRect/>
          <a:stretch>
            <a:fillRect/>
          </a:stretch>
        </p:blipFill>
        <p:spPr bwMode="auto">
          <a:xfrm>
            <a:off x="647700" y="1387475"/>
            <a:ext cx="7848600" cy="5470525"/>
          </a:xfrm>
          <a:prstGeom prst="rect">
            <a:avLst/>
          </a:prstGeom>
          <a:noFill/>
          <a:ln w="9525">
            <a:noFill/>
            <a:miter lim="800000"/>
            <a:headEnd/>
            <a:tailEnd/>
          </a:ln>
        </p:spPr>
      </p:pic>
      <p:sp>
        <p:nvSpPr>
          <p:cNvPr id="50181" name="TextBox 3"/>
          <p:cNvSpPr txBox="1">
            <a:spLocks noChangeArrowheads="1"/>
          </p:cNvSpPr>
          <p:nvPr/>
        </p:nvSpPr>
        <p:spPr bwMode="auto">
          <a:xfrm>
            <a:off x="4000500" y="1066800"/>
            <a:ext cx="1143000" cy="307975"/>
          </a:xfrm>
          <a:prstGeom prst="rect">
            <a:avLst/>
          </a:prstGeom>
          <a:noFill/>
          <a:ln w="9525">
            <a:noFill/>
            <a:miter lim="800000"/>
            <a:headEnd/>
            <a:tailEnd/>
          </a:ln>
        </p:spPr>
        <p:txBody>
          <a:bodyPr>
            <a:spAutoFit/>
          </a:bodyPr>
          <a:lstStyle/>
          <a:p>
            <a:pPr algn="ctr" defTabSz="914400"/>
            <a:r>
              <a:rPr lang="en-GB" sz="1400" b="1">
                <a:cs typeface="Arial" charset="0"/>
              </a:rPr>
              <a:t>Examples</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p:cNvSpPr>
          <p:nvPr>
            <p:ph type="title" idx="4294967295"/>
          </p:nvPr>
        </p:nvSpPr>
        <p:spPr>
          <a:xfrm>
            <a:off x="0" y="-133350"/>
            <a:ext cx="8229600" cy="1143000"/>
          </a:xfrm>
        </p:spPr>
        <p:txBody>
          <a:bodyPr/>
          <a:lstStyle/>
          <a:p>
            <a:r>
              <a:rPr lang="en-GB" sz="3200" smtClean="0">
                <a:solidFill>
                  <a:srgbClr val="EA2027"/>
                </a:solidFill>
              </a:rPr>
              <a:t>Profiles Business Model</a:t>
            </a:r>
            <a:endParaRPr lang="en-US" sz="3200" smtClean="0">
              <a:solidFill>
                <a:srgbClr val="EA2027"/>
              </a:solidFill>
            </a:endParaRPr>
          </a:p>
        </p:txBody>
      </p:sp>
      <p:pic>
        <p:nvPicPr>
          <p:cNvPr id="51204" name="Picture 2"/>
          <p:cNvPicPr>
            <a:picLocks noChangeAspect="1" noChangeArrowheads="1"/>
          </p:cNvPicPr>
          <p:nvPr/>
        </p:nvPicPr>
        <p:blipFill>
          <a:blip r:embed="rId2"/>
          <a:srcRect/>
          <a:stretch>
            <a:fillRect/>
          </a:stretch>
        </p:blipFill>
        <p:spPr bwMode="auto">
          <a:xfrm>
            <a:off x="381000" y="1143000"/>
            <a:ext cx="8153400" cy="571341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3">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B0000F"/>
      </a:hlink>
      <a:folHlink>
        <a:srgbClr val="666666"/>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1291</TotalTime>
  <Words>2093</Words>
  <Application>Microsoft Office PowerPoint</Application>
  <PresentationFormat>On-screen Show (4:3)</PresentationFormat>
  <Paragraphs>281</Paragraphs>
  <Slides>31</Slides>
  <Notes>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Welcome To WDM Group  </vt:lpstr>
      <vt:lpstr>Personal Background</vt:lpstr>
      <vt:lpstr>Who Are We?</vt:lpstr>
      <vt:lpstr>What To Expect?</vt:lpstr>
      <vt:lpstr>Brand Structure &amp; Product Portfolio</vt:lpstr>
      <vt:lpstr>What Do We Do?</vt:lpstr>
      <vt:lpstr>Profiles Business Model</vt:lpstr>
      <vt:lpstr>Profiles Business Model</vt:lpstr>
      <vt:lpstr>Profiles Business Model</vt:lpstr>
      <vt:lpstr>Profiles Business Model</vt:lpstr>
      <vt:lpstr>How Do We Do It?</vt:lpstr>
      <vt:lpstr>The Secret to Success</vt:lpstr>
      <vt:lpstr>Leads, Hooks &amp; Angles</vt:lpstr>
      <vt:lpstr>Research &amp; Marketing (LHA’s)</vt:lpstr>
      <vt:lpstr>The Secret to Success</vt:lpstr>
      <vt:lpstr>Activity &amp; Input Targets</vt:lpstr>
      <vt:lpstr>10 Point Plan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James Pepper Group Training &amp; Development Manager  Email: james.pepper@wdmgroup.com Direct Line: 0044 (0)1603 217544 Fax: 0044 (0)1603 617082</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to add title</dc:title>
  <dc:creator>Brittany Murray</dc:creator>
  <cp:lastModifiedBy>James Pepper</cp:lastModifiedBy>
  <cp:revision>55</cp:revision>
  <dcterms:created xsi:type="dcterms:W3CDTF">2011-08-26T17:20:49Z</dcterms:created>
  <dcterms:modified xsi:type="dcterms:W3CDTF">2012-10-16T08:41:18Z</dcterms:modified>
</cp:coreProperties>
</file>

<file path=docProps/thumbnail.jpeg>
</file>